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35.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39.xml.rels" ContentType="application/vnd.openxmlformats-package.relationships+xml"/>
  <Override PartName="/ppt/notesSlides/_rels/notesSlide2.xml.rels" ContentType="application/vnd.openxmlformats-package.relationships+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5.xml.rels" ContentType="application/vnd.openxmlformats-package.relationships+xml"/>
  <Override PartName="/ppt/notesSlides/_rels/notesSlide37.xml.rels" ContentType="application/vnd.openxmlformats-package.relationships+xml"/>
  <Override PartName="/ppt/notesSlides/_rels/notesSlide22.xml.rels" ContentType="application/vnd.openxmlformats-package.relationships+xml"/>
  <Override PartName="/ppt/notesSlides/_rels/notesSlide31.xml.rels" ContentType="application/vnd.openxmlformats-package.relationships+xml"/>
  <Override PartName="/ppt/notesSlides/_rels/notesSlide6.xml.rels" ContentType="application/vnd.openxmlformats-package.relationships+xml"/>
  <Override PartName="/ppt/notesSlides/_rels/notesSlide23.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7.xml.rels" ContentType="application/vnd.openxmlformats-package.relationships+xml"/>
  <Override PartName="/ppt/notesSlides/_rels/notesSlide33.xml.rels" ContentType="application/vnd.openxmlformats-package.relationships+xml"/>
  <Override PartName="/ppt/notesSlides/_rels/notesSlide27.xml.rels" ContentType="application/vnd.openxmlformats-package.relationships+xml"/>
  <Override PartName="/ppt/notesSlides/_rels/notesSlide34.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notesSlide37.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1.jpeg" ContentType="image/jpe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media67.mp4" ContentType="video/mp4"/>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99.png" ContentType="image/png"/>
  <Override PartName="/ppt/media/image62.png" ContentType="image/png"/>
  <Override PartName="/ppt/media/image65.png" ContentType="image/png"/>
  <Override PartName="/ppt/media/image66.png" ContentType="image/png"/>
  <Override PartName="/ppt/media/image68.png" ContentType="image/png"/>
  <Override PartName="/ppt/media/image106.png" ContentType="image/png"/>
  <Override PartName="/ppt/media/media64.mp4" ContentType="video/mp4"/>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97.png" ContentType="image/png"/>
  <Override PartName="/ppt/media/image104.png" ContentType="image/png"/>
  <Override PartName="/ppt/media/image60.png" ContentType="image/png"/>
  <Override PartName="/ppt/media/image105.png" ContentType="image/png"/>
  <Override PartName="/ppt/media/image98.png" ContentType="image/png"/>
  <Override PartName="/ppt/media/image61.png" ContentType="image/png"/>
  <Override PartName="/ppt/media/image103.png" ContentType="image/png"/>
  <Override PartName="/ppt/media/image96.png" ContentType="image/png"/>
  <Override PartName="/ppt/media/image111.png" ContentType="image/png"/>
  <Override PartName="/ppt/media/image89.png" ContentType="image/png"/>
  <Override PartName="/ppt/media/image102.png" ContentType="image/png"/>
  <Override PartName="/ppt/media/image95.png" ContentType="image/png"/>
  <Override PartName="/ppt/media/image88.png" ContentType="image/png"/>
  <Override PartName="/ppt/media/image79.png" ContentType="image/png"/>
  <Override PartName="/ppt/media/image101.png" ContentType="image/png"/>
  <Override PartName="/ppt/media/image63.png" ContentType="image/png"/>
  <Override PartName="/ppt/media/image23.png" ContentType="image/png"/>
  <Override PartName="/ppt/media/image22.png" ContentType="image/png"/>
  <Override PartName="/ppt/media/image59.png" ContentType="image/png"/>
  <Override PartName="/ppt/media/image110.png" ContentType="image/png"/>
  <Override PartName="/ppt/media/image24.png" ContentType="image/png"/>
  <Override PartName="/ppt/media/image21.png" ContentType="image/png"/>
  <Override PartName="/ppt/media/image58.png" ContentType="image/png"/>
  <Override PartName="/ppt/media/image20.png" ContentType="image/png"/>
  <Override PartName="/ppt/media/image57.png" ContentType="image/png"/>
  <Override PartName="/ppt/media/image25.png" ContentType="image/png"/>
  <Override PartName="/ppt/media/image90.png" ContentType="image/png"/>
  <Override PartName="/ppt/media/image2.png" ContentType="image/png"/>
  <Override PartName="/ppt/media/image14.png" ContentType="image/png"/>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92.png" ContentType="image/png"/>
  <Override PartName="/ppt/media/image27.png" ContentType="image/png"/>
  <Override PartName="/ppt/media/image16.png" ContentType="image/png"/>
  <Override PartName="/ppt/media/image81.png" ContentType="image/png"/>
  <Override PartName="/ppt/media/image4.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7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76"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77"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buNone/>
            </a:pPr>
            <a:r>
              <a:rPr b="0" lang="en-US" sz="1400" spc="-1" strike="noStrike">
                <a:latin typeface="Times New Roman"/>
              </a:rPr>
              <a:t>&lt;date/time&gt;</a:t>
            </a:r>
            <a:endParaRPr b="0" lang="en-US" sz="1400" spc="-1" strike="noStrike">
              <a:latin typeface="Times New Roman"/>
            </a:endParaRPr>
          </a:p>
        </p:txBody>
      </p:sp>
      <p:sp>
        <p:nvSpPr>
          <p:cNvPr id="178"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79"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buNone/>
            </a:pPr>
            <a:fld id="{D3EE08A4-AB35-48A4-9E88-C41DD732265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685800" y="1143000"/>
            <a:ext cx="5485680" cy="3085560"/>
          </a:xfrm>
          <a:prstGeom prst="rect">
            <a:avLst/>
          </a:prstGeom>
          <a:ln w="0">
            <a:noFill/>
          </a:ln>
        </p:spPr>
      </p:sp>
      <p:sp>
        <p:nvSpPr>
          <p:cNvPr id="52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ea typeface="Calibri"/>
              </a:rPr>
              <a:t>Todo: </a:t>
            </a:r>
            <a:endParaRPr b="0" lang="en-US" sz="2000" spc="-1" strike="noStrike">
              <a:latin typeface="Arial"/>
            </a:endParaRPr>
          </a:p>
        </p:txBody>
      </p:sp>
      <p:sp>
        <p:nvSpPr>
          <p:cNvPr id="522"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353E9F0F-1DF6-45B6-8E20-6C276660F453}"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685800" y="1143000"/>
            <a:ext cx="5485320" cy="3085200"/>
          </a:xfrm>
          <a:prstGeom prst="rect">
            <a:avLst/>
          </a:prstGeom>
          <a:ln w="0">
            <a:noFill/>
          </a:ln>
        </p:spPr>
      </p:sp>
      <p:sp>
        <p:nvSpPr>
          <p:cNvPr id="54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Here is an example of alpha shape computations in 2D, with different values of alpha to illustrate the process.</a:t>
            </a:r>
            <a:endParaRPr b="0" lang="en-US" sz="2000" spc="-1" strike="noStrike">
              <a:latin typeface="Arial"/>
            </a:endParaRPr>
          </a:p>
        </p:txBody>
      </p:sp>
      <p:sp>
        <p:nvSpPr>
          <p:cNvPr id="549"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CE1CE5BD-9010-413A-BD32-7ED4CC4D82BD}"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sldImg"/>
          </p:nvPr>
        </p:nvSpPr>
        <p:spPr>
          <a:xfrm>
            <a:off x="685800" y="1143000"/>
            <a:ext cx="5485320" cy="3085200"/>
          </a:xfrm>
          <a:prstGeom prst="rect">
            <a:avLst/>
          </a:prstGeom>
          <a:ln w="0">
            <a:noFill/>
          </a:ln>
        </p:spPr>
      </p:sp>
      <p:sp>
        <p:nvSpPr>
          <p:cNvPr id="55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A smaller alpha enables a better approximation as output</a:t>
            </a:r>
            <a:endParaRPr b="0" lang="en-US" sz="2000" spc="-1" strike="noStrike">
              <a:latin typeface="Arial"/>
            </a:endParaRPr>
          </a:p>
        </p:txBody>
      </p:sp>
      <p:sp>
        <p:nvSpPr>
          <p:cNvPr id="552"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0D43CD34-87B6-44EA-8725-A9C06C398210}"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685800" y="1143000"/>
            <a:ext cx="5485320" cy="3085200"/>
          </a:xfrm>
          <a:prstGeom prst="rect">
            <a:avLst/>
          </a:prstGeom>
          <a:ln w="0">
            <a:noFill/>
          </a:ln>
        </p:spPr>
      </p:sp>
      <p:sp>
        <p:nvSpPr>
          <p:cNvPr id="55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But if alpha is too small, the carving ball can enter holes and the result is not a closed manifold mesh.</a:t>
            </a:r>
            <a:endParaRPr b="0" lang="en-US" sz="2000" spc="-1" strike="noStrike">
              <a:latin typeface="Arial"/>
            </a:endParaRPr>
          </a:p>
        </p:txBody>
      </p:sp>
      <p:sp>
        <p:nvSpPr>
          <p:cNvPr id="555"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D60A8AF8-5197-4B6B-A498-051CBC374EC0}"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685800" y="1143000"/>
            <a:ext cx="5485320" cy="3085200"/>
          </a:xfrm>
          <a:prstGeom prst="rect">
            <a:avLst/>
          </a:prstGeom>
          <a:ln w="0">
            <a:noFill/>
          </a:ln>
        </p:spPr>
      </p:sp>
      <p:sp>
        <p:nvSpPr>
          <p:cNvPr id="52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ea typeface="Calibri"/>
              </a:rPr>
              <a:t>Voice:</a:t>
            </a:r>
            <a:r>
              <a:rPr b="0" lang="en-US" sz="2000" spc="-1" strike="noStrike">
                <a:latin typeface="Arial"/>
                <a:ea typeface="Calibri"/>
              </a:rPr>
              <a:t> Surface meshes are essential components in many geometry processing and computer graphics application. Most applications require, or at least prefer, input meshes that are combinatorially 2-manifold, watertight, and orientable.</a:t>
            </a:r>
            <a:endParaRPr b="0" lang="en-US" sz="2000" spc="-1" strike="noStrike">
              <a:latin typeface="Arial"/>
            </a:endParaRPr>
          </a:p>
          <a:p>
            <a:pPr marL="216000" indent="-216000">
              <a:lnSpc>
                <a:spcPct val="100000"/>
              </a:lnSpc>
              <a:buNone/>
              <a:tabLst>
                <a:tab algn="l" pos="0"/>
              </a:tabLst>
            </a:pPr>
            <a:br/>
            <a:br/>
            <a:endParaRPr b="0" lang="en-US" sz="2000" spc="-1" strike="noStrike">
              <a:latin typeface="Arial"/>
            </a:endParaRPr>
          </a:p>
        </p:txBody>
      </p:sp>
      <p:sp>
        <p:nvSpPr>
          <p:cNvPr id="525"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1B34178E-3D74-4CC6-9B97-1120876D8C78}"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Img"/>
          </p:nvPr>
        </p:nvSpPr>
        <p:spPr>
          <a:xfrm>
            <a:off x="685800" y="1143000"/>
            <a:ext cx="5485680" cy="3085560"/>
          </a:xfrm>
          <a:prstGeom prst="rect">
            <a:avLst/>
          </a:prstGeom>
          <a:ln w="0">
            <a:noFill/>
          </a:ln>
        </p:spPr>
      </p:sp>
      <p:sp>
        <p:nvSpPr>
          <p:cNvPr id="55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solution is to perform alpha carving not of the input, but at the offset surface, which is the set of points at given and fixed distance from the input. This guarantees that the result is a closed manifold shape, whichever the values of alpha and the distance from the input. However, we must now generate points on this offset surface.</a:t>
            </a:r>
            <a:endParaRPr b="0" lang="en-US" sz="2000" spc="-1" strike="noStrike">
              <a:latin typeface="Arial"/>
            </a:endParaRPr>
          </a:p>
        </p:txBody>
      </p:sp>
      <p:sp>
        <p:nvSpPr>
          <p:cNvPr id="558"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51A7F9DA-3296-4154-B245-0F85FCC5FBAE}"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685800" y="1143000"/>
            <a:ext cx="5485320" cy="3085200"/>
          </a:xfrm>
          <a:prstGeom prst="rect">
            <a:avLst/>
          </a:prstGeom>
          <a:ln w="0">
            <a:noFill/>
          </a:ln>
        </p:spPr>
      </p:sp>
      <p:sp>
        <p:nvSpPr>
          <p:cNvPr id="56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To create these points on the offset surface, we use an ambient 3D Delaunay triangulation and alternate carving and Delaunay refinement.</a:t>
            </a:r>
            <a:endParaRPr b="0" lang="en-US" sz="2000" spc="-1" strike="noStrike">
              <a:latin typeface="Arial"/>
            </a:endParaRPr>
          </a:p>
        </p:txBody>
      </p:sp>
      <p:sp>
        <p:nvSpPr>
          <p:cNvPr id="561"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FD112435-E4FA-4195-850D-812ADC374D5B}"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Img"/>
          </p:nvPr>
        </p:nvSpPr>
        <p:spPr>
          <a:xfrm>
            <a:off x="685800" y="1143000"/>
            <a:ext cx="5485680" cy="3085560"/>
          </a:xfrm>
          <a:prstGeom prst="rect">
            <a:avLst/>
          </a:prstGeom>
          <a:ln w="0">
            <a:noFill/>
          </a:ln>
        </p:spPr>
      </p:sp>
      <p:sp>
        <p:nvSpPr>
          <p:cNvPr id="56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Starting from a loose bounding box of the input, we flag tetrahedral cells "inside" and "outside". The output surface is defined as the boundary between these two types of cells. A carving, or "traversal", operation is performed if an inside cell does not intersect the input.</a:t>
            </a:r>
            <a:endParaRPr b="0" lang="en-US" sz="2000" spc="-1" strike="noStrike">
              <a:latin typeface="Arial"/>
            </a:endParaRPr>
          </a:p>
        </p:txBody>
      </p:sp>
      <p:sp>
        <p:nvSpPr>
          <p:cNvPr id="564"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A45ED435-E115-433F-B95D-2D1AB35E1141}"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685800" y="1143000"/>
            <a:ext cx="5485680" cy="3085560"/>
          </a:xfrm>
          <a:prstGeom prst="rect">
            <a:avLst/>
          </a:prstGeom>
          <a:ln w="0">
            <a:noFill/>
          </a:ln>
        </p:spPr>
      </p:sp>
      <p:sp>
        <p:nvSpPr>
          <p:cNvPr id="56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Two refinement rules apply when carving is impossible, to densify the mesh and tighten the approximation. The first rule is a classic Delaunay refinement insertion, inserting the intersection of the dual edge with the offset surface. We add a second rule, whose purpose is to refine "inside" cells that are incident to traversable faces but for which the dual edge does not intersect the offset surface.</a:t>
            </a:r>
            <a:endParaRPr b="0" lang="en-US" sz="2000" spc="-1" strike="noStrike">
              <a:latin typeface="Arial"/>
            </a:endParaRPr>
          </a:p>
        </p:txBody>
      </p:sp>
      <p:sp>
        <p:nvSpPr>
          <p:cNvPr id="567"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6EAFD88D-4755-4C77-912D-B163FF8CCD7E}"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ldImg"/>
          </p:nvPr>
        </p:nvSpPr>
        <p:spPr>
          <a:xfrm>
            <a:off x="685800" y="1143000"/>
            <a:ext cx="5485680" cy="3085560"/>
          </a:xfrm>
          <a:prstGeom prst="rect">
            <a:avLst/>
          </a:prstGeom>
          <a:ln w="0">
            <a:noFill/>
          </a:ln>
        </p:spPr>
      </p:sp>
      <p:sp>
        <p:nvSpPr>
          <p:cNvPr id="56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Here is an illustration of the algorithm on a simple 2D model</a:t>
            </a:r>
            <a:endParaRPr b="0" lang="en-US" sz="2000" spc="-1" strike="noStrike">
              <a:latin typeface="Arial"/>
            </a:endParaRPr>
          </a:p>
        </p:txBody>
      </p:sp>
      <p:sp>
        <p:nvSpPr>
          <p:cNvPr id="570"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2A5989FA-9C4B-4902-82E0-4E885521214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685800" y="1143000"/>
            <a:ext cx="5485680" cy="3085560"/>
          </a:xfrm>
          <a:prstGeom prst="rect">
            <a:avLst/>
          </a:prstGeom>
          <a:ln w="0">
            <a:noFill/>
          </a:ln>
        </p:spPr>
      </p:sp>
      <p:sp>
        <p:nvSpPr>
          <p:cNvPr id="57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Here is an illustration of the algorithm on a simple 2D model</a:t>
            </a:r>
            <a:endParaRPr b="0" lang="en-US" sz="2000" spc="-1" strike="noStrike">
              <a:latin typeface="Arial"/>
            </a:endParaRPr>
          </a:p>
        </p:txBody>
      </p:sp>
      <p:sp>
        <p:nvSpPr>
          <p:cNvPr id="573"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21C28FF1-B52D-4BE4-8851-96A07A403A01}"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sldImg"/>
          </p:nvPr>
        </p:nvSpPr>
        <p:spPr>
          <a:xfrm>
            <a:off x="685800" y="1143000"/>
            <a:ext cx="5485320" cy="3085200"/>
          </a:xfrm>
          <a:prstGeom prst="rect">
            <a:avLst/>
          </a:prstGeom>
          <a:ln w="0">
            <a:noFill/>
          </a:ln>
        </p:spPr>
      </p:sp>
      <p:sp>
        <p:nvSpPr>
          <p:cNvPr id="57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We</a:t>
            </a:r>
            <a:r>
              <a:rPr b="1" lang="en-US" sz="2000" spc="-1" strike="noStrike">
                <a:latin typeface="Arial"/>
              </a:rPr>
              <a:t> </a:t>
            </a:r>
            <a:r>
              <a:rPr b="0" lang="en-US" sz="2000" spc="-1" strike="noStrike">
                <a:latin typeface="Arial"/>
              </a:rPr>
              <a:t>now present some applications to illustrate the usefulness of our method.</a:t>
            </a:r>
            <a:endParaRPr b="0" lang="en-US" sz="2000" spc="-1" strike="noStrike">
              <a:latin typeface="Arial"/>
            </a:endParaRPr>
          </a:p>
        </p:txBody>
      </p:sp>
      <p:sp>
        <p:nvSpPr>
          <p:cNvPr id="576"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AB5EDCCB-2233-473B-9EE1-7C8A96AF8C41}"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sldImg"/>
          </p:nvPr>
        </p:nvSpPr>
        <p:spPr>
          <a:xfrm>
            <a:off x="685800" y="1143000"/>
            <a:ext cx="5485320" cy="3085200"/>
          </a:xfrm>
          <a:prstGeom prst="rect">
            <a:avLst/>
          </a:prstGeom>
          <a:ln w="0">
            <a:noFill/>
          </a:ln>
        </p:spPr>
      </p:sp>
      <p:sp>
        <p:nvSpPr>
          <p:cNvPr id="57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following car model is riddled with all kinds of defect, making a flow simulation impossible. It also contains important inner geometry, which is irrelevant to the simulation.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79"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DDB68C11-C925-4205-8CA4-BF751CC5DD6C}"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sldImg"/>
          </p:nvPr>
        </p:nvSpPr>
        <p:spPr>
          <a:xfrm>
            <a:off x="685800" y="1143000"/>
            <a:ext cx="5485320" cy="3085200"/>
          </a:xfrm>
          <a:prstGeom prst="rect">
            <a:avLst/>
          </a:prstGeom>
          <a:ln w="0">
            <a:noFill/>
          </a:ln>
        </p:spPr>
      </p:sp>
      <p:sp>
        <p:nvSpPr>
          <p:cNvPr id="58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method produces a closed, manifold mesh on which simulations can be run successfully.</a:t>
            </a:r>
            <a:endParaRPr b="0" lang="en-US" sz="2000" spc="-1" strike="noStrike">
              <a:latin typeface="Arial"/>
            </a:endParaRPr>
          </a:p>
        </p:txBody>
      </p:sp>
      <p:sp>
        <p:nvSpPr>
          <p:cNvPr id="582"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1575E7C3-A4A6-4C9D-9FB7-24E411B095A0}"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sldImg"/>
          </p:nvPr>
        </p:nvSpPr>
        <p:spPr>
          <a:xfrm>
            <a:off x="685800" y="1143000"/>
            <a:ext cx="5485680" cy="3085560"/>
          </a:xfrm>
          <a:prstGeom prst="rect">
            <a:avLst/>
          </a:prstGeom>
          <a:ln w="0">
            <a:noFill/>
          </a:ln>
        </p:spPr>
      </p:sp>
      <p:sp>
        <p:nvSpPr>
          <p:cNvPr id="58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method can also be used as a preprocessing step before sweeping, drastically reducing runtime.</a:t>
            </a:r>
            <a:endParaRPr b="0" lang="en-US" sz="2000" spc="-1" strike="noStrike">
              <a:latin typeface="Arial"/>
            </a:endParaRPr>
          </a:p>
        </p:txBody>
      </p:sp>
      <p:sp>
        <p:nvSpPr>
          <p:cNvPr id="585"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A86236AA-7D71-4911-98F8-6EF483F1A0F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685800" y="1143000"/>
            <a:ext cx="5485320" cy="3085200"/>
          </a:xfrm>
          <a:prstGeom prst="rect">
            <a:avLst/>
          </a:prstGeom>
          <a:ln w="0">
            <a:noFill/>
          </a:ln>
        </p:spPr>
      </p:sp>
      <p:sp>
        <p:nvSpPr>
          <p:cNvPr id="52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Unfortunately, many mesh generation methods are imperfect and oftentimes produce meshes such as this engine mesh with many issues</a:t>
            </a:r>
            <a:endParaRPr b="0" lang="en-US" sz="2000" spc="-1" strike="noStrike">
              <a:latin typeface="Arial"/>
            </a:endParaRPr>
          </a:p>
          <a:p>
            <a:pPr marL="216000" indent="-216000">
              <a:lnSpc>
                <a:spcPct val="100000"/>
              </a:lnSpc>
              <a:buNone/>
              <a:tabLst>
                <a:tab algn="l" pos="0"/>
              </a:tabLst>
            </a:pPr>
            <a:br/>
            <a:endParaRPr b="0" lang="en-US" sz="2000" spc="-1" strike="noStrike">
              <a:latin typeface="Arial"/>
            </a:endParaRPr>
          </a:p>
        </p:txBody>
      </p:sp>
      <p:sp>
        <p:nvSpPr>
          <p:cNvPr id="528"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3EEFA12D-5118-485D-A339-128C1BA7A0DE}"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sldImg"/>
          </p:nvPr>
        </p:nvSpPr>
        <p:spPr>
          <a:xfrm>
            <a:off x="685800" y="1143000"/>
            <a:ext cx="5485320" cy="3085200"/>
          </a:xfrm>
          <a:prstGeom prst="rect">
            <a:avLst/>
          </a:prstGeom>
          <a:ln w="0">
            <a:noFill/>
          </a:ln>
        </p:spPr>
      </p:sp>
      <p:sp>
        <p:nvSpPr>
          <p:cNvPr id="58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primary purpose of 𝛼 is to control the size of the empty balls used during carving: carving is only allowed through straits or holes with opening larger than 𝛼, and the value of the parameter determines which features will be present in the output.</a:t>
            </a:r>
            <a:endParaRPr b="0" lang="en-US" sz="2000" spc="-1" strike="noStrike">
              <a:latin typeface="Arial"/>
            </a:endParaRPr>
          </a:p>
        </p:txBody>
      </p:sp>
      <p:sp>
        <p:nvSpPr>
          <p:cNvPr id="588"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D032A003-C1D8-4B33-AE6B-177ACBF3AE27}"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sldImg"/>
          </p:nvPr>
        </p:nvSpPr>
        <p:spPr>
          <a:xfrm>
            <a:off x="685800" y="1143000"/>
            <a:ext cx="5485680" cy="3085560"/>
          </a:xfrm>
          <a:prstGeom prst="rect">
            <a:avLst/>
          </a:prstGeom>
          <a:ln w="0">
            <a:noFill/>
          </a:ln>
        </p:spPr>
      </p:sp>
      <p:sp>
        <p:nvSpPr>
          <p:cNvPr id="59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second parameter, the offset distance, sets the distance between the input and the offset surface onto which the vertices of the output mesh are located, and thus controls the tightness of the output.</a:t>
            </a:r>
            <a:endParaRPr b="0" lang="en-US" sz="2000" spc="-1" strike="noStrike">
              <a:latin typeface="Arial"/>
            </a:endParaRPr>
          </a:p>
        </p:txBody>
      </p:sp>
      <p:sp>
        <p:nvSpPr>
          <p:cNvPr id="591"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1CCAB075-0F55-4090-8C85-9FC38890D1AF}"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sldImg"/>
          </p:nvPr>
        </p:nvSpPr>
        <p:spPr>
          <a:xfrm>
            <a:off x="685800" y="1143000"/>
            <a:ext cx="5485680" cy="3085560"/>
          </a:xfrm>
          <a:prstGeom prst="rect">
            <a:avLst/>
          </a:prstGeom>
          <a:ln w="0">
            <a:noFill/>
          </a:ln>
        </p:spPr>
      </p:sp>
      <p:sp>
        <p:nvSpPr>
          <p:cNvPr id="59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behavior of the offset is similar to that of 𝛼 when it comes to features: small offset values ensure that the mesh is close to the input, and thus that it will capture well its geometry and features; on the other hand, large offset values act as a defeaturing tool.</a:t>
            </a:r>
            <a:endParaRPr b="0" lang="en-US" sz="2000" spc="-1" strike="noStrike">
              <a:latin typeface="Arial"/>
            </a:endParaRPr>
          </a:p>
        </p:txBody>
      </p:sp>
      <p:sp>
        <p:nvSpPr>
          <p:cNvPr id="594"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032916AC-E968-4184-A00C-7C07DECEA84C}"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sldImg"/>
          </p:nvPr>
        </p:nvSpPr>
        <p:spPr>
          <a:xfrm>
            <a:off x="685800" y="1143000"/>
            <a:ext cx="5485320" cy="3085200"/>
          </a:xfrm>
          <a:prstGeom prst="rect">
            <a:avLst/>
          </a:prstGeom>
          <a:ln w="0">
            <a:noFill/>
          </a:ln>
        </p:spPr>
      </p:sp>
      <p:sp>
        <p:nvSpPr>
          <p:cNvPr id="59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We now expose the strengths of our method.</a:t>
            </a:r>
            <a:endParaRPr b="0" lang="en-US" sz="2000" spc="-1" strike="noStrike">
              <a:latin typeface="Arial"/>
            </a:endParaRPr>
          </a:p>
        </p:txBody>
      </p:sp>
      <p:sp>
        <p:nvSpPr>
          <p:cNvPr id="597"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51999724-1AAE-4F24-8AF3-E6B5804A0578}"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685800" y="1143000"/>
            <a:ext cx="5485680" cy="3085560"/>
          </a:xfrm>
          <a:prstGeom prst="rect">
            <a:avLst/>
          </a:prstGeom>
          <a:ln w="0">
            <a:noFill/>
          </a:ln>
        </p:spPr>
      </p:sp>
      <p:sp>
        <p:nvSpPr>
          <p:cNvPr id="59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complexity of our algorithm depends primarily on the complexity of the output, meaning that complex inner structures have only a weak influence on the runtime, and no internal sampling is required.</a:t>
            </a:r>
            <a:endParaRPr b="0" lang="en-US" sz="2000" spc="-1" strike="noStrike">
              <a:latin typeface="Arial"/>
            </a:endParaRPr>
          </a:p>
        </p:txBody>
      </p:sp>
      <p:sp>
        <p:nvSpPr>
          <p:cNvPr id="600"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A4AA9383-F555-4A81-A0D6-E45E2C1B4538}"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ldImg"/>
          </p:nvPr>
        </p:nvSpPr>
        <p:spPr>
          <a:xfrm>
            <a:off x="685800" y="1143000"/>
            <a:ext cx="5485320" cy="3085200"/>
          </a:xfrm>
          <a:prstGeom prst="rect">
            <a:avLst/>
          </a:prstGeom>
          <a:ln w="0">
            <a:noFill/>
          </a:ln>
        </p:spPr>
      </p:sp>
      <p:sp>
        <p:nvSpPr>
          <p:cNvPr id="60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Thanks to its formulation making only use of an implicit distance function and basic intersection predicates, our algorithm is immune to the usual defects found in many meshes.</a:t>
            </a:r>
            <a:endParaRPr b="0" lang="en-US" sz="2000" spc="-1" strike="noStrike">
              <a:latin typeface="Arial"/>
            </a:endParaRPr>
          </a:p>
        </p:txBody>
      </p:sp>
      <p:sp>
        <p:nvSpPr>
          <p:cNvPr id="603"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403969D6-D63C-4C98-8DB6-08D7E52146AC}"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685800" y="1143000"/>
            <a:ext cx="5485680" cy="3085560"/>
          </a:xfrm>
          <a:prstGeom prst="rect">
            <a:avLst/>
          </a:prstGeom>
          <a:ln w="0">
            <a:noFill/>
          </a:ln>
        </p:spPr>
      </p:sp>
      <p:sp>
        <p:nvSpPr>
          <p:cNvPr id="60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Basing our algorithm on extensively studied data structures such as the Delaunay triangulation enabled us to guarantee in theory a number of important properties: termination, validity, input enclosing, and distance bounds.</a:t>
            </a:r>
            <a:endParaRPr b="0" lang="en-US" sz="2000" spc="-1" strike="noStrike">
              <a:latin typeface="Arial"/>
            </a:endParaRPr>
          </a:p>
        </p:txBody>
      </p:sp>
      <p:sp>
        <p:nvSpPr>
          <p:cNvPr id="606"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B89B69EB-AE2F-4B79-9C4E-673FB8C4C7C2}"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685800" y="1143000"/>
            <a:ext cx="5485320" cy="3085200"/>
          </a:xfrm>
          <a:prstGeom prst="rect">
            <a:avLst/>
          </a:prstGeom>
          <a:ln w="0">
            <a:noFill/>
          </a:ln>
        </p:spPr>
      </p:sp>
      <p:sp>
        <p:nvSpPr>
          <p:cNvPr id="60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Our implementation follows the CGAL genericity principle: one can easily switch the input representation (triangles, segments, points, …) and even combine them.</a:t>
            </a:r>
            <a:endParaRPr b="0" lang="en-US" sz="2000" spc="-1" strike="noStrike">
              <a:latin typeface="Arial"/>
            </a:endParaRPr>
          </a:p>
        </p:txBody>
      </p:sp>
      <p:sp>
        <p:nvSpPr>
          <p:cNvPr id="609"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B5BB1A1F-66CE-478F-9689-CE28851A499B}"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685800" y="1143000"/>
            <a:ext cx="5485320" cy="3085200"/>
          </a:xfrm>
          <a:prstGeom prst="rect">
            <a:avLst/>
          </a:prstGeom>
          <a:ln w="0">
            <a:noFill/>
          </a:ln>
        </p:spPr>
      </p:sp>
      <p:sp>
        <p:nvSpPr>
          <p:cNvPr id="61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Thank you; code already available  in CGAL. Join us at the SIGGRAPH Lab Demo in August for an extensive collaborative demo.</a:t>
            </a:r>
            <a:endParaRPr b="0" lang="en-US" sz="2000" spc="-1" strike="noStrike">
              <a:latin typeface="Arial"/>
            </a:endParaRPr>
          </a:p>
        </p:txBody>
      </p:sp>
      <p:sp>
        <p:nvSpPr>
          <p:cNvPr id="612"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5BDBA19C-2A13-40E9-AEF7-C36B14617D97}"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685800" y="1143000"/>
            <a:ext cx="5485320" cy="3085200"/>
          </a:xfrm>
          <a:prstGeom prst="rect">
            <a:avLst/>
          </a:prstGeom>
          <a:ln w="0">
            <a:noFill/>
          </a:ln>
        </p:spPr>
      </p:sp>
      <p:sp>
        <p:nvSpPr>
          <p:cNvPr id="53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(cont.):</a:t>
            </a:r>
            <a:r>
              <a:rPr b="0" lang="en-US" sz="2000" spc="-1" strike="noStrike">
                <a:latin typeface="Arial"/>
              </a:rPr>
              <a:t> Unfortunately, many mesh generation methods are imperfect and oftentimes produce meshes such as this engine mesh with many issues</a:t>
            </a:r>
            <a:endParaRPr b="0" lang="en-US" sz="2000" spc="-1" strike="noStrike">
              <a:latin typeface="Arial"/>
            </a:endParaRPr>
          </a:p>
          <a:p>
            <a:pPr marL="216000" indent="-216000">
              <a:lnSpc>
                <a:spcPct val="100000"/>
              </a:lnSpc>
              <a:buNone/>
              <a:tabLst>
                <a:tab algn="l" pos="0"/>
              </a:tabLst>
            </a:pPr>
            <a:b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31"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F24AF45D-29E0-463A-935E-C726671E0FCE}"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685800" y="1143000"/>
            <a:ext cx="5485680" cy="3085560"/>
          </a:xfrm>
          <a:prstGeom prst="rect">
            <a:avLst/>
          </a:prstGeom>
          <a:ln w="0">
            <a:noFill/>
          </a:ln>
        </p:spPr>
      </p:sp>
      <p:sp>
        <p:nvSpPr>
          <p:cNvPr id="53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We address the problem of generating a watertight and orientable surface triangle mesh that strictly and tightly encloses the input. The algorithm must be robust to defects.</a:t>
            </a:r>
            <a:endParaRPr b="0" lang="en-US" sz="2000" spc="-1" strike="noStrike">
              <a:latin typeface="Arial"/>
            </a:endParaRPr>
          </a:p>
        </p:txBody>
      </p:sp>
      <p:sp>
        <p:nvSpPr>
          <p:cNvPr id="534"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2898F319-6DF2-497C-8F67-AB761039738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685800" y="1143000"/>
            <a:ext cx="5485680" cy="3085560"/>
          </a:xfrm>
          <a:prstGeom prst="rect">
            <a:avLst/>
          </a:prstGeom>
          <a:ln w="0">
            <a:noFill/>
          </a:ln>
        </p:spPr>
      </p:sp>
      <p:sp>
        <p:nvSpPr>
          <p:cNvPr id="53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(cont.):</a:t>
            </a:r>
            <a:r>
              <a:rPr b="0" lang="en-US" sz="2000" spc="-1" strike="noStrike">
                <a:latin typeface="Arial"/>
              </a:rPr>
              <a:t> In particular, we wish to have a way to control the complexity of  the output</a:t>
            </a:r>
            <a:endParaRPr b="0" lang="en-US" sz="2000" spc="-1" strike="noStrike">
              <a:latin typeface="Arial"/>
            </a:endParaRPr>
          </a:p>
        </p:txBody>
      </p:sp>
      <p:sp>
        <p:nvSpPr>
          <p:cNvPr id="537"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5DE2AC81-8ECA-444D-A52A-848CAD235888}"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685800" y="1143000"/>
            <a:ext cx="5485680" cy="3085560"/>
          </a:xfrm>
          <a:prstGeom prst="rect">
            <a:avLst/>
          </a:prstGeom>
          <a:ln w="0">
            <a:noFill/>
          </a:ln>
        </p:spPr>
      </p:sp>
      <p:sp>
        <p:nvSpPr>
          <p:cNvPr id="53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ea typeface="Calibri"/>
              </a:rPr>
              <a:t>Voice:</a:t>
            </a:r>
            <a:r>
              <a:rPr b="0" lang="en-US" sz="2000" spc="-1" strike="noStrike">
                <a:latin typeface="Arial"/>
                <a:ea typeface="Calibri"/>
              </a:rPr>
              <a:t> This problem is not new and some trivial solutions such as the AABB, the OBB, or the Convex Hull, exist, but the tightness is weak.</a:t>
            </a:r>
            <a:endParaRPr b="0" lang="en-US" sz="2000" spc="-1" strike="noStrike">
              <a:latin typeface="Arial"/>
            </a:endParaRPr>
          </a:p>
        </p:txBody>
      </p:sp>
      <p:sp>
        <p:nvSpPr>
          <p:cNvPr id="540"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97754934-58B0-47B2-AC49-C49E24B02C39}"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685800" y="1143000"/>
            <a:ext cx="5485680" cy="3085560"/>
          </a:xfrm>
          <a:prstGeom prst="rect">
            <a:avLst/>
          </a:prstGeom>
          <a:ln w="0">
            <a:noFill/>
          </a:ln>
        </p:spPr>
      </p:sp>
      <p:sp>
        <p:nvSpPr>
          <p:cNvPr id="54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approach bridges the gap between a number of existing approaches by combining alpha shapes, mesh carving, and Delaunay-based meshing.</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3"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2E487262-D2D1-4171-8C69-A22D86EDFFE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685800" y="1143000"/>
            <a:ext cx="5485320" cy="3085200"/>
          </a:xfrm>
          <a:prstGeom prst="rect">
            <a:avLst/>
          </a:prstGeom>
          <a:ln w="0">
            <a:noFill/>
          </a:ln>
        </p:spPr>
      </p:sp>
      <p:sp>
        <p:nvSpPr>
          <p:cNvPr id="54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We quickly recall these notions: the alpha shape is a generalization of the notion of convex hull. A visual analogy of this structure is to think of the ambient space as ice cream and the input points as chocolate pieces. The result of carving the ice-cream with a spherical spoon of radius 𝛼 is an intuitive description of the so-called alpha shape.</a:t>
            </a:r>
            <a:endParaRPr b="0" lang="en-US" sz="2000" spc="-1" strike="noStrike">
              <a:latin typeface="Arial"/>
            </a:endParaRPr>
          </a:p>
          <a:p>
            <a:pPr marL="216000" indent="-216000">
              <a:lnSpc>
                <a:spcPct val="100000"/>
              </a:lnSpc>
              <a:buNone/>
              <a:tabLst>
                <a:tab algn="l" pos="0"/>
              </a:tabLst>
            </a:pPr>
            <a:r>
              <a:rPr b="0" lang="fr-FR" sz="2000" spc="-1" strike="noStrike">
                <a:latin typeface="Arial"/>
              </a:rPr>
              <a:t>Delaunay carving is a similar concept. However, these two classes have a number of strong downsides, mainly a sampling of the full domain is required, and the result is not necessarily manifold.</a:t>
            </a:r>
            <a:endParaRPr b="0" lang="en-US" sz="2000" spc="-1" strike="noStrike">
              <a:latin typeface="Arial"/>
            </a:endParaRPr>
          </a:p>
        </p:txBody>
      </p:sp>
      <p:sp>
        <p:nvSpPr>
          <p:cNvPr id="546"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A4336BFF-60B4-4F0D-9E88-5EA2B282F4E5}" type="slidenum">
              <a:rPr b="0" lang="en-US"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767aa"/>
        </a:solidFill>
      </p:bgPr>
    </p:bg>
    <p:spTree>
      <p:nvGrpSpPr>
        <p:cNvPr id="1" name=""/>
        <p:cNvGrpSpPr/>
        <p:nvPr/>
      </p:nvGrpSpPr>
      <p:grpSpPr>
        <a:xfrm>
          <a:off x="0" y="0"/>
          <a:ext cx="0" cy="0"/>
          <a:chOff x="0" y="0"/>
          <a:chExt cx="0" cy="0"/>
        </a:xfrm>
      </p:grpSpPr>
      <p:sp>
        <p:nvSpPr>
          <p:cNvPr id="0" name="Rectangle 14" hidden="1"/>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 name="Rectangle 10" hidden="1"/>
          <p:cNvSpPr/>
          <p:nvPr/>
        </p:nvSpPr>
        <p:spPr>
          <a:xfrm>
            <a:off x="0" y="0"/>
            <a:ext cx="12191040" cy="13244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2" name="Graphic 20" descr=""/>
          <p:cNvPicPr/>
          <p:nvPr/>
        </p:nvPicPr>
        <p:blipFill>
          <a:blip r:embed="rId2"/>
          <a:stretch/>
        </p:blipFill>
        <p:spPr>
          <a:xfrm>
            <a:off x="9814320" y="428760"/>
            <a:ext cx="1956600" cy="455400"/>
          </a:xfrm>
          <a:prstGeom prst="rect">
            <a:avLst/>
          </a:prstGeom>
          <a:ln w="0">
            <a:noFill/>
          </a:ln>
        </p:spPr>
      </p:pic>
      <p:sp>
        <p:nvSpPr>
          <p:cNvPr id="3" name="Graphic 29"/>
          <p:cNvSpPr/>
          <p:nvPr/>
        </p:nvSpPr>
        <p:spPr>
          <a:xfrm>
            <a:off x="1184760" y="0"/>
            <a:ext cx="9821520" cy="6987600"/>
          </a:xfrm>
          <a:custGeom>
            <a:avLst/>
            <a:gdLst/>
            <a:ahLst/>
            <a:rect l="l" t="t" r="r" b="b"/>
            <a:pathLst>
              <a:path w="9822567" h="6988842">
                <a:moveTo>
                  <a:pt x="0" y="0"/>
                </a:moveTo>
                <a:lnTo>
                  <a:pt x="9822567" y="0"/>
                </a:lnTo>
                <a:lnTo>
                  <a:pt x="9822567" y="6988842"/>
                </a:lnTo>
                <a:lnTo>
                  <a:pt x="0" y="6988842"/>
                </a:lnTo>
                <a:close/>
              </a:path>
            </a:pathLst>
          </a:custGeom>
          <a:blipFill rotWithShape="0">
            <a:blip r:embed="rId3"/>
            <a:srcRect/>
            <a:stretch/>
          </a:blipFill>
          <a:ln w="0">
            <a:noFill/>
          </a:ln>
        </p:spPr>
        <p:style>
          <a:lnRef idx="0"/>
          <a:fillRef idx="0"/>
          <a:effectRef idx="0"/>
          <a:fontRef idx="minor"/>
        </p:style>
      </p:sp>
      <p:sp>
        <p:nvSpPr>
          <p:cNvPr id="4" name="Rectangle 7"/>
          <p:cNvSpPr/>
          <p:nvPr/>
        </p:nvSpPr>
        <p:spPr>
          <a:xfrm>
            <a:off x="0" y="4078080"/>
            <a:ext cx="12191040" cy="2778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Rectangle 6"/>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 name="Straight Connector 14"/>
          <p:cNvSpPr/>
          <p:nvPr/>
        </p:nvSpPr>
        <p:spPr>
          <a:xfrm>
            <a:off x="1440" y="831600"/>
            <a:ext cx="12188880" cy="360"/>
          </a:xfrm>
          <a:prstGeom prst="line">
            <a:avLst/>
          </a:prstGeom>
          <a:ln>
            <a:solidFill>
              <a:srgbClr val="ffffff">
                <a:alpha val="15000"/>
              </a:srgbClr>
            </a:solidFill>
          </a:ln>
        </p:spPr>
        <p:style>
          <a:lnRef idx="1">
            <a:schemeClr val="accent1"/>
          </a:lnRef>
          <a:fillRef idx="0">
            <a:schemeClr val="accent1"/>
          </a:fillRef>
          <a:effectRef idx="0">
            <a:schemeClr val="accent1"/>
          </a:effectRef>
          <a:fontRef idx="minor"/>
        </p:style>
      </p:sp>
      <p:sp>
        <p:nvSpPr>
          <p:cNvPr id="7" name="TextBox 16"/>
          <p:cNvSpPr/>
          <p:nvPr/>
        </p:nvSpPr>
        <p:spPr>
          <a:xfrm>
            <a:off x="8557200" y="278280"/>
            <a:ext cx="3214800" cy="333000"/>
          </a:xfrm>
          <a:prstGeom prst="rect">
            <a:avLst/>
          </a:prstGeom>
          <a:noFill/>
          <a:ln w="0">
            <a:noFill/>
          </a:ln>
        </p:spPr>
        <p:style>
          <a:lnRef idx="0"/>
          <a:fillRef idx="0"/>
          <a:effectRef idx="0"/>
          <a:fontRef idx="minor"/>
        </p:style>
        <p:txBody>
          <a:bodyPr lIns="90000" rIns="0" tIns="45000" bIns="45000" anchor="t">
            <a:spAutoFit/>
          </a:bodyPr>
          <a:p>
            <a:pPr algn="r">
              <a:lnSpc>
                <a:spcPct val="100000"/>
              </a:lnSpc>
              <a:buNone/>
            </a:pPr>
            <a:r>
              <a:rPr b="0" lang="en-US" sz="800" spc="43" strike="noStrike">
                <a:solidFill>
                  <a:srgbClr val="ffffff"/>
                </a:solidFill>
                <a:latin typeface="Arial"/>
                <a:ea typeface="DejaVu Sans"/>
              </a:rPr>
              <a:t>THE PREMIER CONFERENCE &amp; EXHIBITION ON COMPUTER GRAPHICS &amp; INTERACTIVE TECHNIQUES</a:t>
            </a:r>
            <a:endParaRPr b="0" lang="en-US" sz="800" spc="-1" strike="noStrike">
              <a:latin typeface="Arial"/>
            </a:endParaRPr>
          </a:p>
        </p:txBody>
      </p:sp>
      <p:pic>
        <p:nvPicPr>
          <p:cNvPr id="8" name="Graphic 19" descr=""/>
          <p:cNvPicPr/>
          <p:nvPr/>
        </p:nvPicPr>
        <p:blipFill>
          <a:blip r:embed="rId4"/>
          <a:stretch/>
        </p:blipFill>
        <p:spPr>
          <a:xfrm>
            <a:off x="428400" y="201960"/>
            <a:ext cx="1923120" cy="447480"/>
          </a:xfrm>
          <a:prstGeom prst="rect">
            <a:avLst/>
          </a:prstGeom>
          <a:ln w="0">
            <a:noFill/>
          </a:ln>
        </p:spPr>
      </p:pic>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Rectangle 14"/>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8" name="Rectangle 10"/>
          <p:cNvSpPr/>
          <p:nvPr/>
        </p:nvSpPr>
        <p:spPr>
          <a:xfrm>
            <a:off x="0" y="0"/>
            <a:ext cx="12191040" cy="13244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49" name="Graphic 20" descr=""/>
          <p:cNvPicPr/>
          <p:nvPr/>
        </p:nvPicPr>
        <p:blipFill>
          <a:blip r:embed="rId2"/>
          <a:stretch/>
        </p:blipFill>
        <p:spPr>
          <a:xfrm>
            <a:off x="9814320" y="428760"/>
            <a:ext cx="1956600" cy="455400"/>
          </a:xfrm>
          <a:prstGeom prst="rect">
            <a:avLst/>
          </a:prstGeom>
          <a:ln w="0">
            <a:noFill/>
          </a:ln>
        </p:spPr>
      </p:pic>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Rectangle 14"/>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9" name="Rectangle 10"/>
          <p:cNvSpPr/>
          <p:nvPr/>
        </p:nvSpPr>
        <p:spPr>
          <a:xfrm>
            <a:off x="0" y="0"/>
            <a:ext cx="12191040" cy="13244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90" name="Graphic 20" descr=""/>
          <p:cNvPicPr/>
          <p:nvPr/>
        </p:nvPicPr>
        <p:blipFill>
          <a:blip r:embed="rId2"/>
          <a:stretch/>
        </p:blipFill>
        <p:spPr>
          <a:xfrm>
            <a:off x="9814320" y="428760"/>
            <a:ext cx="1956600" cy="455400"/>
          </a:xfrm>
          <a:prstGeom prst="rect">
            <a:avLst/>
          </a:prstGeom>
          <a:ln w="0">
            <a:noFill/>
          </a:ln>
        </p:spPr>
      </p:pic>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767aa"/>
        </a:solidFill>
      </p:bgPr>
    </p:bg>
    <p:spTree>
      <p:nvGrpSpPr>
        <p:cNvPr id="1" name=""/>
        <p:cNvGrpSpPr/>
        <p:nvPr/>
      </p:nvGrpSpPr>
      <p:grpSpPr>
        <a:xfrm>
          <a:off x="0" y="0"/>
          <a:ext cx="0" cy="0"/>
          <a:chOff x="0" y="0"/>
          <a:chExt cx="0" cy="0"/>
        </a:xfrm>
      </p:grpSpPr>
      <p:sp>
        <p:nvSpPr>
          <p:cNvPr id="129" name="Rectangle 14" hidden="1"/>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30" name="Rectangle 10" hidden="1"/>
          <p:cNvSpPr/>
          <p:nvPr/>
        </p:nvSpPr>
        <p:spPr>
          <a:xfrm>
            <a:off x="0" y="0"/>
            <a:ext cx="12191040" cy="13244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131" name="Graphic 20" descr=""/>
          <p:cNvPicPr/>
          <p:nvPr/>
        </p:nvPicPr>
        <p:blipFill>
          <a:blip r:embed="rId2"/>
          <a:stretch/>
        </p:blipFill>
        <p:spPr>
          <a:xfrm>
            <a:off x="9814320" y="428760"/>
            <a:ext cx="1956600" cy="455400"/>
          </a:xfrm>
          <a:prstGeom prst="rect">
            <a:avLst/>
          </a:prstGeom>
          <a:ln w="0">
            <a:noFill/>
          </a:ln>
        </p:spPr>
      </p:pic>
      <p:sp>
        <p:nvSpPr>
          <p:cNvPr id="132" name="Rectangle 13"/>
          <p:cNvSpPr/>
          <p:nvPr/>
        </p:nvSpPr>
        <p:spPr>
          <a:xfrm>
            <a:off x="-6480" y="830520"/>
            <a:ext cx="12197160" cy="602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133" name="Picture 17" descr="A picture containing text&#10;&#10;Description automatically generated"/>
          <p:cNvPicPr/>
          <p:nvPr/>
        </p:nvPicPr>
        <p:blipFill>
          <a:blip r:embed="rId3"/>
          <a:stretch/>
        </p:blipFill>
        <p:spPr>
          <a:xfrm>
            <a:off x="-7920" y="1318320"/>
            <a:ext cx="6729840" cy="5523480"/>
          </a:xfrm>
          <a:prstGeom prst="rect">
            <a:avLst/>
          </a:prstGeom>
          <a:ln w="0">
            <a:noFill/>
          </a:ln>
        </p:spPr>
      </p:pic>
      <p:sp>
        <p:nvSpPr>
          <p:cNvPr id="134" name="Rectangle 19"/>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135" name="Graphic 8" descr=""/>
          <p:cNvPicPr/>
          <p:nvPr/>
        </p:nvPicPr>
        <p:blipFill>
          <a:blip r:embed="rId4"/>
          <a:stretch/>
        </p:blipFill>
        <p:spPr>
          <a:xfrm>
            <a:off x="428400" y="201960"/>
            <a:ext cx="1923120" cy="447480"/>
          </a:xfrm>
          <a:prstGeom prst="rect">
            <a:avLst/>
          </a:prstGeom>
          <a:ln w="0">
            <a:noFill/>
          </a:ln>
        </p:spPr>
      </p:pic>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3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13.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hyperlink" Target="https://sketchfab.com/jeremielouvetz" TargetMode="Externa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slideLayout" Target="../slideLayouts/slideLayout13.xml"/><Relationship Id="rId11"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13.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25.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video" Target="../media/media64.mp4"/><Relationship Id="rId2" Type="http://schemas.microsoft.com/office/2007/relationships/media" Target="../media/media64.mp4"/><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slideLayout" Target="../slideLayouts/slideLayout25.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video" Target="../media/media67.mp4"/><Relationship Id="rId2" Type="http://schemas.microsoft.com/office/2007/relationships/media" Target="../media/media67.mp4"/><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slideLayout" Target="../slideLayouts/slideLayout25.xml"/><Relationship Id="rId6"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13.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slideLayout" Target="../slideLayouts/slideLayout13.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slideLayout" Target="../slideLayouts/slideLayout13.xml"/><Relationship Id="rId6"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3.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13.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3.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image" Target="../media/image102.png"/><Relationship Id="rId10" Type="http://schemas.openxmlformats.org/officeDocument/2006/relationships/image" Target="../media/image103.png"/><Relationship Id="rId11" Type="http://schemas.openxmlformats.org/officeDocument/2006/relationships/image" Target="../media/image104.png"/><Relationship Id="rId12" Type="http://schemas.openxmlformats.org/officeDocument/2006/relationships/image" Target="../media/image105.png"/><Relationship Id="rId13" Type="http://schemas.openxmlformats.org/officeDocument/2006/relationships/image" Target="../media/image106.png"/><Relationship Id="rId14" Type="http://schemas.openxmlformats.org/officeDocument/2006/relationships/image" Target="../media/image107.png"/><Relationship Id="rId15" Type="http://schemas.openxmlformats.org/officeDocument/2006/relationships/image" Target="../media/image108.png"/><Relationship Id="rId16" Type="http://schemas.openxmlformats.org/officeDocument/2006/relationships/image" Target="../media/image109.png"/><Relationship Id="rId17" Type="http://schemas.openxmlformats.org/officeDocument/2006/relationships/image" Target="../media/image110.png"/><Relationship Id="rId18" Type="http://schemas.openxmlformats.org/officeDocument/2006/relationships/image" Target="../media/image111.png"/><Relationship Id="rId19" Type="http://schemas.openxmlformats.org/officeDocument/2006/relationships/slideLayout" Target="../slideLayouts/slideLayout13.xml"/><Relationship Id="rId20"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25.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13.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jpe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slideLayout" Target="../slideLayouts/slideLayout13.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ubTitle"/>
          </p:nvPr>
        </p:nvSpPr>
        <p:spPr>
          <a:xfrm>
            <a:off x="397800" y="4190040"/>
            <a:ext cx="11343240" cy="552960"/>
          </a:xfrm>
          <a:prstGeom prst="rect">
            <a:avLst/>
          </a:prstGeom>
          <a:noFill/>
          <a:ln w="0">
            <a:noFill/>
          </a:ln>
        </p:spPr>
        <p:txBody>
          <a:bodyPr lIns="182880" rIns="182880" tIns="0" bIns="91440" anchor="t">
            <a:noAutofit/>
          </a:bodyPr>
          <a:p>
            <a:pPr marL="228600" indent="-228600" algn="ctr">
              <a:lnSpc>
                <a:spcPct val="100000"/>
              </a:lnSpc>
              <a:spcBef>
                <a:spcPts val="1001"/>
              </a:spcBef>
              <a:buNone/>
              <a:tabLst>
                <a:tab algn="l" pos="0"/>
              </a:tabLst>
            </a:pPr>
            <a:r>
              <a:rPr b="0" lang="en-US" sz="3000" spc="-1" strike="noStrike" cap="all">
                <a:solidFill>
                  <a:srgbClr val="4767aa"/>
                </a:solidFill>
                <a:latin typeface="Calibri"/>
                <a:ea typeface="DejaVu Sans"/>
              </a:rPr>
              <a:t>Cédric Portaneri, Mael ROUXEL-LABBé, </a:t>
            </a:r>
            <a:br/>
            <a:r>
              <a:rPr b="0" lang="en-US" sz="3000" spc="-1" strike="noStrike" cap="all">
                <a:solidFill>
                  <a:srgbClr val="4767aa"/>
                </a:solidFill>
                <a:latin typeface="Calibri"/>
                <a:ea typeface="DejaVu Sans"/>
              </a:rPr>
              <a:t>Michael Hemmer, David Cohen-Steiner,</a:t>
            </a:r>
            <a:br/>
            <a:r>
              <a:rPr b="0" lang="en-US" sz="3000" spc="-1" strike="noStrike" cap="all">
                <a:solidFill>
                  <a:srgbClr val="4767aa"/>
                </a:solidFill>
                <a:latin typeface="Calibri"/>
                <a:ea typeface="DejaVu Sans"/>
              </a:rPr>
              <a:t>pierre Alliez</a:t>
            </a:r>
            <a:endParaRPr b="0" lang="en-US" sz="3000" spc="-1" strike="noStrike">
              <a:latin typeface="Arial"/>
            </a:endParaRPr>
          </a:p>
        </p:txBody>
      </p:sp>
      <p:sp>
        <p:nvSpPr>
          <p:cNvPr id="181" name="Rectangle 2"/>
          <p:cNvSpPr/>
          <p:nvPr/>
        </p:nvSpPr>
        <p:spPr>
          <a:xfrm>
            <a:off x="-4320" y="2955240"/>
            <a:ext cx="12192840" cy="117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82" name="PlaceHolder 2"/>
          <p:cNvSpPr>
            <a:spLocks noGrp="1"/>
          </p:cNvSpPr>
          <p:nvPr>
            <p:ph type="title"/>
          </p:nvPr>
        </p:nvSpPr>
        <p:spPr>
          <a:xfrm>
            <a:off x="428400" y="3386880"/>
            <a:ext cx="11343240" cy="660600"/>
          </a:xfrm>
          <a:prstGeom prst="rect">
            <a:avLst/>
          </a:prstGeom>
          <a:noFill/>
          <a:ln w="0">
            <a:noFill/>
          </a:ln>
        </p:spPr>
        <p:txBody>
          <a:bodyPr lIns="182880" rIns="182880" tIns="45000" bIns="0" anchor="b">
            <a:noAutofit/>
          </a:bodyPr>
          <a:p>
            <a:pPr algn="ctr">
              <a:lnSpc>
                <a:spcPct val="100000"/>
              </a:lnSpc>
              <a:buNone/>
            </a:pPr>
            <a:r>
              <a:rPr b="1" lang="en-US" sz="4000" spc="-1" strike="noStrike" cap="all">
                <a:solidFill>
                  <a:srgbClr val="4767aa"/>
                </a:solidFill>
                <a:latin typeface="Calibri"/>
                <a:ea typeface="DejaVu Sans"/>
              </a:rPr>
              <a:t>Alpha wrapping with AN offset</a:t>
            </a:r>
            <a:endParaRPr b="0" lang="en-US" sz="4000" spc="-1" strike="noStrike">
              <a:latin typeface="Arial"/>
            </a:endParaRPr>
          </a:p>
        </p:txBody>
      </p:sp>
      <p:sp>
        <p:nvSpPr>
          <p:cNvPr id="183" name="PlaceHolder 3"/>
          <p:cNvSpPr>
            <a:spLocks noGrp="1"/>
          </p:cNvSpPr>
          <p:nvPr>
            <p:ph type="ftr"/>
          </p:nvPr>
        </p:nvSpPr>
        <p:spPr>
          <a:xfrm>
            <a:off x="42840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pic>
        <p:nvPicPr>
          <p:cNvPr id="184" name="Image 4" descr=""/>
          <p:cNvPicPr/>
          <p:nvPr/>
        </p:nvPicPr>
        <p:blipFill>
          <a:blip r:embed="rId1"/>
          <a:stretch/>
        </p:blipFill>
        <p:spPr>
          <a:xfrm>
            <a:off x="279000" y="5415480"/>
            <a:ext cx="2742120" cy="964440"/>
          </a:xfrm>
          <a:prstGeom prst="rect">
            <a:avLst/>
          </a:prstGeom>
          <a:ln w="0">
            <a:noFill/>
          </a:ln>
        </p:spPr>
      </p:pic>
      <p:pic>
        <p:nvPicPr>
          <p:cNvPr id="185" name="Image 5" descr="Une image contenant texte&#10;&#10;Description générée automatiquement"/>
          <p:cNvPicPr/>
          <p:nvPr/>
        </p:nvPicPr>
        <p:blipFill>
          <a:blip r:embed="rId2"/>
          <a:stretch/>
        </p:blipFill>
        <p:spPr>
          <a:xfrm>
            <a:off x="9159480" y="5528520"/>
            <a:ext cx="2742120" cy="8427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81"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FE382086-F336-4CF9-AB77-D4A7597F6D31}"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282"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283" name="Image 3" descr=""/>
          <p:cNvPicPr/>
          <p:nvPr/>
        </p:nvPicPr>
        <p:blipFill>
          <a:blip r:embed="rId1"/>
          <a:stretch/>
        </p:blipFill>
        <p:spPr>
          <a:xfrm>
            <a:off x="631800" y="2541240"/>
            <a:ext cx="2942280" cy="2913840"/>
          </a:xfrm>
          <a:prstGeom prst="rect">
            <a:avLst/>
          </a:prstGeom>
          <a:ln w="0">
            <a:noFill/>
          </a:ln>
        </p:spPr>
      </p:pic>
      <p:sp>
        <p:nvSpPr>
          <p:cNvPr id="284" name="Text Placeholder 20"/>
          <p:cNvSpPr/>
          <p:nvPr/>
        </p:nvSpPr>
        <p:spPr>
          <a:xfrm>
            <a:off x="429120" y="187524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Carve the space with a ball of radius alpha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86"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803EC646-4D6E-4079-87C7-0D079774AFBF}"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287"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288" name="Image 6" descr=""/>
          <p:cNvPicPr/>
          <p:nvPr/>
        </p:nvPicPr>
        <p:blipFill>
          <a:blip r:embed="rId1"/>
          <a:stretch/>
        </p:blipFill>
        <p:spPr>
          <a:xfrm>
            <a:off x="-517320" y="1343520"/>
            <a:ext cx="4558680" cy="48315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90"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83AB137B-2FAD-4A85-89A6-3CF573FEEF4B}"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291"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292" name="Image 2" descr=""/>
          <p:cNvPicPr/>
          <p:nvPr/>
        </p:nvPicPr>
        <p:blipFill>
          <a:blip r:embed="rId1"/>
          <a:stretch/>
        </p:blipFill>
        <p:spPr>
          <a:xfrm>
            <a:off x="638280" y="2546640"/>
            <a:ext cx="2939040" cy="2920680"/>
          </a:xfrm>
          <a:prstGeom prst="rect">
            <a:avLst/>
          </a:prstGeom>
          <a:ln w="0">
            <a:noFill/>
          </a:ln>
        </p:spPr>
      </p:pic>
      <p:sp>
        <p:nvSpPr>
          <p:cNvPr id="293" name="Text Placeholder 20"/>
          <p:cNvSpPr/>
          <p:nvPr/>
        </p:nvSpPr>
        <p:spPr>
          <a:xfrm>
            <a:off x="429120" y="187524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Carve the space with a ball of radius alpha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95"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DDB0C8FA-2698-48B2-9CAC-F53384E7F2FB}"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296"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297" name="Image 3" descr=""/>
          <p:cNvPicPr/>
          <p:nvPr/>
        </p:nvPicPr>
        <p:blipFill>
          <a:blip r:embed="rId1"/>
          <a:stretch/>
        </p:blipFill>
        <p:spPr>
          <a:xfrm>
            <a:off x="639720" y="2549160"/>
            <a:ext cx="2934360" cy="2911680"/>
          </a:xfrm>
          <a:prstGeom prst="rect">
            <a:avLst/>
          </a:prstGeom>
          <a:ln w="0">
            <a:noFill/>
          </a:ln>
        </p:spPr>
      </p:pic>
      <p:sp>
        <p:nvSpPr>
          <p:cNvPr id="298" name="Text Placeholder 20"/>
          <p:cNvSpPr/>
          <p:nvPr/>
        </p:nvSpPr>
        <p:spPr>
          <a:xfrm>
            <a:off x="429120" y="187524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Carve the space with a ball of radius alpha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00"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9859215C-B65B-4052-AB28-6E1D5242FA64}"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301"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302" name="Image 3" descr=""/>
          <p:cNvPicPr/>
          <p:nvPr/>
        </p:nvPicPr>
        <p:blipFill>
          <a:blip r:embed="rId1"/>
          <a:stretch/>
        </p:blipFill>
        <p:spPr>
          <a:xfrm>
            <a:off x="639720" y="2549160"/>
            <a:ext cx="2934360" cy="2911680"/>
          </a:xfrm>
          <a:prstGeom prst="rect">
            <a:avLst/>
          </a:prstGeom>
          <a:ln w="0">
            <a:noFill/>
          </a:ln>
        </p:spPr>
      </p:pic>
      <p:pic>
        <p:nvPicPr>
          <p:cNvPr id="303" name="Image 10" descr="Une image contenant texte, intérieur, graphiques vectoriels, ensemble&#10;&#10;Description générée automatiquement"/>
          <p:cNvPicPr/>
          <p:nvPr/>
        </p:nvPicPr>
        <p:blipFill>
          <a:blip r:embed="rId2"/>
          <a:stretch/>
        </p:blipFill>
        <p:spPr>
          <a:xfrm>
            <a:off x="4353840" y="2430720"/>
            <a:ext cx="3023640" cy="3031920"/>
          </a:xfrm>
          <a:prstGeom prst="rect">
            <a:avLst/>
          </a:prstGeom>
          <a:ln w="0">
            <a:noFill/>
          </a:ln>
        </p:spPr>
      </p:pic>
      <p:sp>
        <p:nvSpPr>
          <p:cNvPr id="304" name="Text Placeholder 20"/>
          <p:cNvSpPr/>
          <p:nvPr/>
        </p:nvSpPr>
        <p:spPr>
          <a:xfrm>
            <a:off x="429120" y="187524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Radius Alpha: Control over the tightness of the result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06"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C07B497C-229E-420A-80D1-021971B8CD40}"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307"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308" name="Image 3" descr=""/>
          <p:cNvPicPr/>
          <p:nvPr/>
        </p:nvPicPr>
        <p:blipFill>
          <a:blip r:embed="rId1"/>
          <a:stretch/>
        </p:blipFill>
        <p:spPr>
          <a:xfrm>
            <a:off x="639720" y="2549160"/>
            <a:ext cx="2934360" cy="2911680"/>
          </a:xfrm>
          <a:prstGeom prst="rect">
            <a:avLst/>
          </a:prstGeom>
          <a:ln w="0">
            <a:noFill/>
          </a:ln>
        </p:spPr>
      </p:pic>
      <p:pic>
        <p:nvPicPr>
          <p:cNvPr id="309" name="Image 10" descr=""/>
          <p:cNvPicPr/>
          <p:nvPr/>
        </p:nvPicPr>
        <p:blipFill>
          <a:blip r:embed="rId2"/>
          <a:stretch/>
        </p:blipFill>
        <p:spPr>
          <a:xfrm>
            <a:off x="4353840" y="2522520"/>
            <a:ext cx="3023640" cy="2889720"/>
          </a:xfrm>
          <a:prstGeom prst="rect">
            <a:avLst/>
          </a:prstGeom>
          <a:ln w="0">
            <a:noFill/>
          </a:ln>
        </p:spPr>
      </p:pic>
      <p:sp>
        <p:nvSpPr>
          <p:cNvPr id="310" name="Text Placeholder 20"/>
          <p:cNvSpPr/>
          <p:nvPr/>
        </p:nvSpPr>
        <p:spPr>
          <a:xfrm>
            <a:off x="429120" y="187524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RADIUS Alpha: Control over the tightness of the result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12"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F5D16A90-B8DD-4F83-A85E-955A3E2EBED5}"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313"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314" name="Image 3" descr=""/>
          <p:cNvPicPr/>
          <p:nvPr/>
        </p:nvPicPr>
        <p:blipFill>
          <a:blip r:embed="rId1"/>
          <a:stretch/>
        </p:blipFill>
        <p:spPr>
          <a:xfrm>
            <a:off x="639720" y="2549160"/>
            <a:ext cx="2934360" cy="2911680"/>
          </a:xfrm>
          <a:prstGeom prst="rect">
            <a:avLst/>
          </a:prstGeom>
          <a:ln w="0">
            <a:noFill/>
          </a:ln>
        </p:spPr>
      </p:pic>
      <p:pic>
        <p:nvPicPr>
          <p:cNvPr id="315" name="Image 4" descr=""/>
          <p:cNvPicPr/>
          <p:nvPr/>
        </p:nvPicPr>
        <p:blipFill>
          <a:blip r:embed="rId2"/>
          <a:stretch/>
        </p:blipFill>
        <p:spPr>
          <a:xfrm>
            <a:off x="4477320" y="2525760"/>
            <a:ext cx="2900160" cy="2896920"/>
          </a:xfrm>
          <a:prstGeom prst="rect">
            <a:avLst/>
          </a:prstGeom>
          <a:ln w="0">
            <a:noFill/>
          </a:ln>
        </p:spPr>
      </p:pic>
      <p:sp>
        <p:nvSpPr>
          <p:cNvPr id="316" name="Text Placeholder 20"/>
          <p:cNvSpPr/>
          <p:nvPr/>
        </p:nvSpPr>
        <p:spPr>
          <a:xfrm>
            <a:off x="429120" y="187524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RADIUS Alpha: Control over the tightness of the result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18"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FC7C6466-2667-4717-8748-FCCCA22B01BB}"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319"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320" name="Image 3" descr=""/>
          <p:cNvPicPr/>
          <p:nvPr/>
        </p:nvPicPr>
        <p:blipFill>
          <a:blip r:embed="rId1"/>
          <a:stretch/>
        </p:blipFill>
        <p:spPr>
          <a:xfrm>
            <a:off x="639720" y="2549160"/>
            <a:ext cx="2934360" cy="2911680"/>
          </a:xfrm>
          <a:prstGeom prst="rect">
            <a:avLst/>
          </a:prstGeom>
          <a:ln w="0">
            <a:noFill/>
          </a:ln>
        </p:spPr>
      </p:pic>
      <p:pic>
        <p:nvPicPr>
          <p:cNvPr id="321" name="Image 4" descr=""/>
          <p:cNvPicPr/>
          <p:nvPr/>
        </p:nvPicPr>
        <p:blipFill>
          <a:blip r:embed="rId2"/>
          <a:stretch/>
        </p:blipFill>
        <p:spPr>
          <a:xfrm>
            <a:off x="4477320" y="2525760"/>
            <a:ext cx="2900160" cy="2896920"/>
          </a:xfrm>
          <a:prstGeom prst="rect">
            <a:avLst/>
          </a:prstGeom>
          <a:ln w="0">
            <a:noFill/>
          </a:ln>
        </p:spPr>
      </p:pic>
      <p:pic>
        <p:nvPicPr>
          <p:cNvPr id="322" name="Image 15" descr=""/>
          <p:cNvPicPr/>
          <p:nvPr/>
        </p:nvPicPr>
        <p:blipFill>
          <a:blip r:embed="rId3"/>
          <a:stretch/>
        </p:blipFill>
        <p:spPr>
          <a:xfrm>
            <a:off x="8280360" y="2301480"/>
            <a:ext cx="3565800" cy="3111840"/>
          </a:xfrm>
          <a:prstGeom prst="rect">
            <a:avLst/>
          </a:prstGeom>
          <a:ln w="0">
            <a:noFill/>
          </a:ln>
        </p:spPr>
      </p:pic>
      <p:sp>
        <p:nvSpPr>
          <p:cNvPr id="323" name="Text Placeholder 20"/>
          <p:cNvSpPr/>
          <p:nvPr/>
        </p:nvSpPr>
        <p:spPr>
          <a:xfrm>
            <a:off x="429120" y="187524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Too-SmALL ALphA: Unsatisfactory result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25"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368B3367-2CBD-47FA-9B6C-37B8208CF22C}"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326"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327" name="Image 3" descr=""/>
          <p:cNvPicPr/>
          <p:nvPr/>
        </p:nvPicPr>
        <p:blipFill>
          <a:blip r:embed="rId1"/>
          <a:stretch/>
        </p:blipFill>
        <p:spPr>
          <a:xfrm>
            <a:off x="639720" y="2549160"/>
            <a:ext cx="2934360" cy="2911680"/>
          </a:xfrm>
          <a:prstGeom prst="rect">
            <a:avLst/>
          </a:prstGeom>
          <a:ln w="0">
            <a:noFill/>
          </a:ln>
        </p:spPr>
      </p:pic>
      <p:pic>
        <p:nvPicPr>
          <p:cNvPr id="328" name="Image 4" descr=""/>
          <p:cNvPicPr/>
          <p:nvPr/>
        </p:nvPicPr>
        <p:blipFill>
          <a:blip r:embed="rId2"/>
          <a:stretch/>
        </p:blipFill>
        <p:spPr>
          <a:xfrm>
            <a:off x="4477320" y="2525760"/>
            <a:ext cx="2900160" cy="2896920"/>
          </a:xfrm>
          <a:prstGeom prst="rect">
            <a:avLst/>
          </a:prstGeom>
          <a:ln w="0">
            <a:noFill/>
          </a:ln>
        </p:spPr>
      </p:pic>
      <p:pic>
        <p:nvPicPr>
          <p:cNvPr id="329" name="Image 7" descr=""/>
          <p:cNvPicPr/>
          <p:nvPr/>
        </p:nvPicPr>
        <p:blipFill>
          <a:blip r:embed="rId3"/>
          <a:stretch/>
        </p:blipFill>
        <p:spPr>
          <a:xfrm>
            <a:off x="8280360" y="2524320"/>
            <a:ext cx="2900160" cy="2900160"/>
          </a:xfrm>
          <a:prstGeom prst="rect">
            <a:avLst/>
          </a:prstGeom>
          <a:ln w="0">
            <a:noFill/>
          </a:ln>
        </p:spPr>
      </p:pic>
      <p:sp>
        <p:nvSpPr>
          <p:cNvPr id="330" name="Text Placeholder 20"/>
          <p:cNvSpPr/>
          <p:nvPr/>
        </p:nvSpPr>
        <p:spPr>
          <a:xfrm>
            <a:off x="429120" y="187524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Too-SmALL ALphA: Unsatisfactory result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32"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CA1C0A0F-CBBC-41E5-85FA-A72C62F4A0D6}"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333"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Alpha shapes &amp; carving</a:t>
            </a:r>
            <a:endParaRPr b="0" lang="en-US" sz="2600" spc="-1" strike="noStrike">
              <a:latin typeface="Arial"/>
            </a:endParaRPr>
          </a:p>
        </p:txBody>
      </p:sp>
      <p:pic>
        <p:nvPicPr>
          <p:cNvPr id="334" name="Image 3" descr=""/>
          <p:cNvPicPr/>
          <p:nvPr/>
        </p:nvPicPr>
        <p:blipFill>
          <a:blip r:embed="rId1"/>
          <a:stretch/>
        </p:blipFill>
        <p:spPr>
          <a:xfrm>
            <a:off x="639720" y="2549160"/>
            <a:ext cx="2934360" cy="2911680"/>
          </a:xfrm>
          <a:prstGeom prst="rect">
            <a:avLst/>
          </a:prstGeom>
          <a:ln w="0">
            <a:noFill/>
          </a:ln>
        </p:spPr>
      </p:pic>
      <p:pic>
        <p:nvPicPr>
          <p:cNvPr id="335" name="Image 4" descr=""/>
          <p:cNvPicPr/>
          <p:nvPr/>
        </p:nvPicPr>
        <p:blipFill>
          <a:blip r:embed="rId2"/>
          <a:stretch/>
        </p:blipFill>
        <p:spPr>
          <a:xfrm>
            <a:off x="4477320" y="2525760"/>
            <a:ext cx="2900160" cy="2896920"/>
          </a:xfrm>
          <a:prstGeom prst="rect">
            <a:avLst/>
          </a:prstGeom>
          <a:ln w="0">
            <a:noFill/>
          </a:ln>
        </p:spPr>
      </p:pic>
      <p:pic>
        <p:nvPicPr>
          <p:cNvPr id="336" name="Image 5" descr=""/>
          <p:cNvPicPr/>
          <p:nvPr/>
        </p:nvPicPr>
        <p:blipFill>
          <a:blip r:embed="rId3"/>
          <a:stretch/>
        </p:blipFill>
        <p:spPr>
          <a:xfrm>
            <a:off x="8280360" y="2525760"/>
            <a:ext cx="2900160" cy="2896920"/>
          </a:xfrm>
          <a:prstGeom prst="rect">
            <a:avLst/>
          </a:prstGeom>
          <a:ln w="0">
            <a:noFill/>
          </a:ln>
        </p:spPr>
      </p:pic>
      <p:sp>
        <p:nvSpPr>
          <p:cNvPr id="337" name="Text Placeholder 20"/>
          <p:cNvSpPr/>
          <p:nvPr/>
        </p:nvSpPr>
        <p:spPr>
          <a:xfrm>
            <a:off x="429120" y="187524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Too-SmALL ALphA: Unsatisfactory result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p:nvPr>
        </p:nvSpPr>
        <p:spPr>
          <a:xfrm>
            <a:off x="429120" y="166932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What is mesh validity?</a:t>
            </a:r>
            <a:endParaRPr b="0" lang="en-US" sz="1800" spc="-1" strike="noStrike">
              <a:latin typeface="Arial"/>
            </a:endParaRPr>
          </a:p>
        </p:txBody>
      </p:sp>
      <p:sp>
        <p:nvSpPr>
          <p:cNvPr id="187" name="PlaceHolder 2"/>
          <p:cNvSpPr>
            <a:spLocks noGrp="1"/>
          </p:cNvSpPr>
          <p:nvPr>
            <p:ph/>
          </p:nvPr>
        </p:nvSpPr>
        <p:spPr>
          <a:xfrm>
            <a:off x="429120" y="2182320"/>
            <a:ext cx="5442120" cy="338940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None/>
              <a:tabLst>
                <a:tab algn="l" pos="0"/>
              </a:tabLst>
            </a:pPr>
            <a:r>
              <a:rPr b="0" lang="en-US" sz="1800" spc="-1" strike="noStrike">
                <a:solidFill>
                  <a:srgbClr val="000000"/>
                </a:solidFill>
                <a:latin typeface="Calibri"/>
                <a:ea typeface="DejaVu Sans"/>
              </a:rPr>
              <a:t>A mesh is </a:t>
            </a:r>
            <a:r>
              <a:rPr b="0" i="1" lang="en-US" sz="1800" spc="-1" strike="noStrike">
                <a:solidFill>
                  <a:srgbClr val="000000"/>
                </a:solidFill>
                <a:latin typeface="Calibri"/>
                <a:ea typeface="DejaVu Sans"/>
              </a:rPr>
              <a:t>valid</a:t>
            </a:r>
            <a:r>
              <a:rPr b="0" lang="en-US" sz="1800" spc="-1" strike="noStrike">
                <a:solidFill>
                  <a:srgbClr val="000000"/>
                </a:solidFill>
                <a:latin typeface="Calibri"/>
                <a:ea typeface="DejaVu Sans"/>
              </a:rPr>
              <a:t> if it is:</a:t>
            </a:r>
            <a:endParaRPr b="0" lang="en-US" sz="1800" spc="-1" strike="noStrike">
              <a:latin typeface="Arial"/>
            </a:endParaRPr>
          </a:p>
          <a:p>
            <a:pPr marL="285840" indent="-285840">
              <a:lnSpc>
                <a:spcPct val="130000"/>
              </a:lnSpc>
              <a:spcBef>
                <a:spcPts val="1001"/>
              </a:spcBef>
              <a:spcAft>
                <a:spcPts val="601"/>
              </a:spcAft>
              <a:buClr>
                <a:srgbClr val="e6af57"/>
              </a:buClr>
              <a:buFont typeface="Arial"/>
              <a:buChar char="•"/>
              <a:tabLst>
                <a:tab algn="l" pos="0"/>
              </a:tabLst>
            </a:pPr>
            <a:r>
              <a:rPr b="0" lang="en-US" sz="1800" spc="-1" strike="noStrike">
                <a:solidFill>
                  <a:srgbClr val="000000"/>
                </a:solidFill>
                <a:latin typeface="Calibri"/>
                <a:ea typeface="DejaVu Sans"/>
              </a:rPr>
              <a:t>2-manifold combinatorially and geometrically</a:t>
            </a:r>
            <a:endParaRPr b="0" lang="en-US" sz="1800" spc="-1" strike="noStrike">
              <a:latin typeface="Arial"/>
            </a:endParaRPr>
          </a:p>
          <a:p>
            <a:pPr marL="285840" indent="-285840">
              <a:lnSpc>
                <a:spcPct val="130000"/>
              </a:lnSpc>
              <a:spcBef>
                <a:spcPts val="1001"/>
              </a:spcBef>
              <a:spcAft>
                <a:spcPts val="601"/>
              </a:spcAft>
              <a:buClr>
                <a:srgbClr val="e6af57"/>
              </a:buClr>
              <a:buFont typeface="Arial"/>
              <a:buChar char="•"/>
              <a:tabLst>
                <a:tab algn="l" pos="0"/>
              </a:tabLst>
            </a:pPr>
            <a:r>
              <a:rPr b="0" lang="en-US" sz="1800" spc="-1" strike="noStrike">
                <a:solidFill>
                  <a:srgbClr val="000000"/>
                </a:solidFill>
                <a:latin typeface="Calibri"/>
                <a:ea typeface="DejaVu Sans"/>
              </a:rPr>
              <a:t>Without self-intersections</a:t>
            </a:r>
            <a:endParaRPr b="0" lang="en-US" sz="1800" spc="-1" strike="noStrike">
              <a:latin typeface="Arial"/>
            </a:endParaRPr>
          </a:p>
          <a:p>
            <a:pPr marL="228600" indent="-228600">
              <a:lnSpc>
                <a:spcPct val="130000"/>
              </a:lnSpc>
              <a:spcBef>
                <a:spcPts val="1001"/>
              </a:spcBef>
              <a:spcAft>
                <a:spcPts val="601"/>
              </a:spcAft>
              <a:buNone/>
              <a:tabLst>
                <a:tab algn="l" pos="0"/>
              </a:tabLst>
            </a:pPr>
            <a:r>
              <a:rPr b="0" lang="fr-FR" sz="1800" spc="-1" strike="noStrike">
                <a:solidFill>
                  <a:srgbClr val="000000"/>
                </a:solidFill>
                <a:latin typeface="Calibri"/>
                <a:ea typeface="Arial"/>
              </a:rPr>
              <a:t>Mesh validity is crucial to many applications </a:t>
            </a:r>
            <a:br/>
            <a:r>
              <a:rPr b="0" lang="fr-FR" sz="1800" spc="-1" strike="noStrike">
                <a:solidFill>
                  <a:srgbClr val="000000"/>
                </a:solidFill>
                <a:latin typeface="Calibri"/>
                <a:ea typeface="Arial"/>
              </a:rPr>
              <a:t>in geometry processing and computer graphics</a:t>
            </a:r>
            <a:endParaRPr b="0" lang="en-US" sz="1800" spc="-1" strike="noStrike">
              <a:latin typeface="Arial"/>
            </a:endParaRPr>
          </a:p>
          <a:p>
            <a:pPr marL="228600" indent="-228600">
              <a:lnSpc>
                <a:spcPct val="130000"/>
              </a:lnSpc>
              <a:spcBef>
                <a:spcPts val="1001"/>
              </a:spcBef>
              <a:spcAft>
                <a:spcPts val="601"/>
              </a:spcAft>
              <a:buNone/>
              <a:tabLst>
                <a:tab algn="l" pos="0"/>
              </a:tabLst>
            </a:pPr>
            <a:endParaRPr b="0" lang="en-US" sz="1800" spc="-1" strike="noStrike">
              <a:latin typeface="Arial"/>
            </a:endParaRPr>
          </a:p>
          <a:p>
            <a:pPr marL="228600" indent="-228600">
              <a:lnSpc>
                <a:spcPct val="130000"/>
              </a:lnSpc>
              <a:spcBef>
                <a:spcPts val="1001"/>
              </a:spcBef>
              <a:spcAft>
                <a:spcPts val="601"/>
              </a:spcAft>
              <a:buNone/>
              <a:tabLst>
                <a:tab algn="l" pos="0"/>
              </a:tabLst>
            </a:pPr>
            <a:endParaRPr b="0" lang="en-US" sz="1800" spc="-1" strike="noStrike">
              <a:latin typeface="Arial"/>
            </a:endParaRPr>
          </a:p>
        </p:txBody>
      </p:sp>
      <p:sp>
        <p:nvSpPr>
          <p:cNvPr id="188"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189"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899A3925-7CC4-406C-A90D-3F172B3E7A71}" type="slidenum">
              <a:rPr b="0" lang="en-US" sz="800" spc="-1" strike="noStrike">
                <a:solidFill>
                  <a:srgbClr val="e6af57"/>
                </a:solidFill>
                <a:latin typeface="Calibri"/>
                <a:ea typeface="DejaVu Sans"/>
              </a:rPr>
              <a:t>2</a:t>
            </a:fld>
            <a:endParaRPr b="0" lang="en-US" sz="800" spc="-1" strike="noStrike">
              <a:latin typeface="Times New Roman"/>
            </a:endParaRPr>
          </a:p>
        </p:txBody>
      </p:sp>
      <p:sp>
        <p:nvSpPr>
          <p:cNvPr id="190" name="PlaceHolder 5"/>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Motivation: Mesh validity</a:t>
            </a:r>
            <a:endParaRPr b="0" lang="en-US" sz="2600" spc="-1" strike="noStrike">
              <a:latin typeface="Arial"/>
            </a:endParaRPr>
          </a:p>
        </p:txBody>
      </p:sp>
      <p:pic>
        <p:nvPicPr>
          <p:cNvPr id="191" name="Image 2" descr=""/>
          <p:cNvPicPr/>
          <p:nvPr/>
        </p:nvPicPr>
        <p:blipFill>
          <a:blip r:embed="rId1"/>
          <a:stretch/>
        </p:blipFill>
        <p:spPr>
          <a:xfrm>
            <a:off x="9324000" y="4751280"/>
            <a:ext cx="2742120" cy="1693080"/>
          </a:xfrm>
          <a:prstGeom prst="rect">
            <a:avLst/>
          </a:prstGeom>
          <a:ln w="0">
            <a:noFill/>
          </a:ln>
        </p:spPr>
      </p:pic>
      <p:pic>
        <p:nvPicPr>
          <p:cNvPr id="192" name="Image 3" descr="Une image contenant carte&#10;&#10;Description générée automatiquement"/>
          <p:cNvPicPr/>
          <p:nvPr/>
        </p:nvPicPr>
        <p:blipFill>
          <a:blip r:embed="rId2"/>
          <a:stretch/>
        </p:blipFill>
        <p:spPr>
          <a:xfrm>
            <a:off x="5356080" y="1856520"/>
            <a:ext cx="3847320" cy="2773080"/>
          </a:xfrm>
          <a:prstGeom prst="rect">
            <a:avLst/>
          </a:prstGeom>
          <a:ln w="0">
            <a:noFill/>
          </a:ln>
        </p:spPr>
      </p:pic>
      <p:sp>
        <p:nvSpPr>
          <p:cNvPr id="193" name="ZoneTexte 3"/>
          <p:cNvSpPr/>
          <p:nvPr/>
        </p:nvSpPr>
        <p:spPr>
          <a:xfrm>
            <a:off x="7745040" y="4326120"/>
            <a:ext cx="2742120" cy="2876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000" spc="-1" strike="noStrike">
                <a:solidFill>
                  <a:srgbClr val="000000"/>
                </a:solidFill>
                <a:latin typeface="Calibri"/>
                <a:ea typeface="DejaVu Sans"/>
              </a:rPr>
              <a:t>Moose </a:t>
            </a:r>
            <a:r>
              <a:rPr b="0" lang="en-US" sz="1000" spc="-1" strike="noStrike">
                <a:solidFill>
                  <a:srgbClr val="cf8b1f"/>
                </a:solidFill>
                <a:latin typeface="Calibri"/>
                <a:ea typeface="DejaVu Sans"/>
              </a:rPr>
              <a:t>[</a:t>
            </a:r>
            <a:r>
              <a:rPr b="0" lang="en-US" sz="1000" spc="-1" strike="noStrike" u="sng">
                <a:solidFill>
                  <a:srgbClr val="e5ae57"/>
                </a:solidFill>
                <a:uFillTx/>
                <a:latin typeface="Calibri"/>
                <a:ea typeface="Arial"/>
                <a:hlinkClick r:id="rId3"/>
              </a:rPr>
              <a:t>Jérémie Louvetz</a:t>
            </a:r>
            <a:r>
              <a:rPr b="0" lang="en-US" sz="1000" spc="-1" strike="noStrike">
                <a:solidFill>
                  <a:srgbClr val="cf8b1f"/>
                </a:solidFill>
                <a:latin typeface="Calibri"/>
                <a:ea typeface="Arial"/>
              </a:rPr>
              <a:t>]</a:t>
            </a:r>
            <a:endParaRPr b="0" lang="en-US" sz="1000" spc="-1" strike="noStrike">
              <a:latin typeface="Arial"/>
            </a:endParaRPr>
          </a:p>
        </p:txBody>
      </p:sp>
      <p:pic>
        <p:nvPicPr>
          <p:cNvPr id="194" name="Image 6" descr=""/>
          <p:cNvPicPr/>
          <p:nvPr/>
        </p:nvPicPr>
        <p:blipFill>
          <a:blip r:embed="rId4"/>
          <a:stretch/>
        </p:blipFill>
        <p:spPr>
          <a:xfrm>
            <a:off x="9873000" y="3283200"/>
            <a:ext cx="1712520" cy="1299240"/>
          </a:xfrm>
          <a:prstGeom prst="rect">
            <a:avLst/>
          </a:prstGeom>
          <a:ln w="0">
            <a:noFill/>
          </a:ln>
        </p:spPr>
      </p:pic>
      <p:pic>
        <p:nvPicPr>
          <p:cNvPr id="195" name="Image 10" descr="Une image contenant objet d’extérieur&#10;&#10;Description générée automatiquement"/>
          <p:cNvPicPr/>
          <p:nvPr/>
        </p:nvPicPr>
        <p:blipFill>
          <a:blip r:embed="rId5"/>
          <a:stretch/>
        </p:blipFill>
        <p:spPr>
          <a:xfrm>
            <a:off x="9948600" y="1596600"/>
            <a:ext cx="1636920" cy="1240200"/>
          </a:xfrm>
          <a:prstGeom prst="rect">
            <a:avLst/>
          </a:prstGeom>
          <a:ln w="0">
            <a:noFill/>
          </a:ln>
        </p:spPr>
      </p:pic>
      <p:pic>
        <p:nvPicPr>
          <p:cNvPr id="196" name="Image 12" descr=""/>
          <p:cNvPicPr/>
          <p:nvPr/>
        </p:nvPicPr>
        <p:blipFill>
          <a:blip r:embed="rId6"/>
          <a:stretch/>
        </p:blipFill>
        <p:spPr>
          <a:xfrm>
            <a:off x="6914160" y="5073120"/>
            <a:ext cx="1918440" cy="1372320"/>
          </a:xfrm>
          <a:prstGeom prst="rect">
            <a:avLst/>
          </a:prstGeom>
          <a:ln w="0">
            <a:noFill/>
          </a:ln>
        </p:spPr>
      </p:pic>
      <p:pic>
        <p:nvPicPr>
          <p:cNvPr id="197" name="Image 13" descr="Une image contenant carte&#10;&#10;Description générée automatiquement"/>
          <p:cNvPicPr/>
          <p:nvPr/>
        </p:nvPicPr>
        <p:blipFill>
          <a:blip r:embed="rId7"/>
          <a:stretch/>
        </p:blipFill>
        <p:spPr>
          <a:xfrm>
            <a:off x="4600800" y="5106240"/>
            <a:ext cx="1877040" cy="1374120"/>
          </a:xfrm>
          <a:prstGeom prst="rect">
            <a:avLst/>
          </a:prstGeom>
          <a:ln w="0">
            <a:noFill/>
          </a:ln>
        </p:spPr>
      </p:pic>
      <p:pic>
        <p:nvPicPr>
          <p:cNvPr id="198" name="Image 6" descr="Une image contenant dinosaure, reptile, plante&#10;&#10;Description générée automatiquement"/>
          <p:cNvPicPr/>
          <p:nvPr/>
        </p:nvPicPr>
        <p:blipFill>
          <a:blip r:embed="rId8"/>
          <a:stretch/>
        </p:blipFill>
        <p:spPr>
          <a:xfrm>
            <a:off x="2445120" y="5086080"/>
            <a:ext cx="1877040" cy="1373400"/>
          </a:xfrm>
          <a:prstGeom prst="rect">
            <a:avLst/>
          </a:prstGeom>
          <a:ln w="0">
            <a:noFill/>
          </a:ln>
        </p:spPr>
      </p:pic>
      <p:sp>
        <p:nvSpPr>
          <p:cNvPr id="199" name="ZoneTexte 10"/>
          <p:cNvSpPr/>
          <p:nvPr/>
        </p:nvSpPr>
        <p:spPr>
          <a:xfrm>
            <a:off x="3569760" y="6082200"/>
            <a:ext cx="150660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800" spc="-1" strike="noStrike">
                <a:solidFill>
                  <a:srgbClr val="000000"/>
                </a:solidFill>
                <a:latin typeface="Calibri"/>
                <a:ea typeface="DejaVu Sans"/>
              </a:rPr>
              <a:t>Boolean</a:t>
            </a:r>
            <a:br/>
            <a:r>
              <a:rPr b="0" lang="fr-FR" sz="800" spc="-1" strike="noStrike">
                <a:solidFill>
                  <a:srgbClr val="000000"/>
                </a:solidFill>
                <a:latin typeface="Calibri"/>
                <a:ea typeface="DejaVu Sans"/>
              </a:rPr>
              <a:t>Operations</a:t>
            </a:r>
            <a:endParaRPr b="0" lang="en-US" sz="800" spc="-1" strike="noStrike">
              <a:latin typeface="Arial"/>
            </a:endParaRPr>
          </a:p>
        </p:txBody>
      </p:sp>
      <p:sp>
        <p:nvSpPr>
          <p:cNvPr id="200" name="ZoneTexte 13"/>
          <p:cNvSpPr/>
          <p:nvPr/>
        </p:nvSpPr>
        <p:spPr>
          <a:xfrm>
            <a:off x="5820480" y="5874480"/>
            <a:ext cx="150660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Segmentation</a:t>
            </a:r>
            <a:endParaRPr b="0" lang="en-US" sz="800" spc="-1" strike="noStrike">
              <a:latin typeface="Arial"/>
            </a:endParaRPr>
          </a:p>
        </p:txBody>
      </p:sp>
      <p:sp>
        <p:nvSpPr>
          <p:cNvPr id="201" name="ZoneTexte 14"/>
          <p:cNvSpPr/>
          <p:nvPr/>
        </p:nvSpPr>
        <p:spPr>
          <a:xfrm>
            <a:off x="8059320" y="6061680"/>
            <a:ext cx="150660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800" spc="-1" strike="noStrike">
                <a:solidFill>
                  <a:srgbClr val="000000"/>
                </a:solidFill>
                <a:latin typeface="Calibri"/>
                <a:ea typeface="DejaVu Sans"/>
              </a:rPr>
              <a:t>Remeshing &amp;</a:t>
            </a:r>
            <a:br/>
            <a:r>
              <a:rPr b="0" lang="fr-FR" sz="800" spc="-1" strike="noStrike">
                <a:solidFill>
                  <a:srgbClr val="000000"/>
                </a:solidFill>
                <a:latin typeface="Calibri"/>
                <a:ea typeface="DejaVu Sans"/>
              </a:rPr>
              <a:t>Simplification</a:t>
            </a:r>
            <a:endParaRPr b="0" lang="en-US" sz="800" spc="-1" strike="noStrike">
              <a:latin typeface="Arial"/>
            </a:endParaRPr>
          </a:p>
        </p:txBody>
      </p:sp>
      <p:sp>
        <p:nvSpPr>
          <p:cNvPr id="202" name="ZoneTexte 15"/>
          <p:cNvSpPr/>
          <p:nvPr/>
        </p:nvSpPr>
        <p:spPr>
          <a:xfrm>
            <a:off x="11048760" y="3943440"/>
            <a:ext cx="150660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Slicing</a:t>
            </a:r>
            <a:endParaRPr b="0" lang="en-US" sz="800" spc="-1" strike="noStrike">
              <a:latin typeface="Arial"/>
            </a:endParaRPr>
          </a:p>
        </p:txBody>
      </p:sp>
      <p:sp>
        <p:nvSpPr>
          <p:cNvPr id="203" name="ZoneTexte 16"/>
          <p:cNvSpPr/>
          <p:nvPr/>
        </p:nvSpPr>
        <p:spPr>
          <a:xfrm>
            <a:off x="11100600" y="2478240"/>
            <a:ext cx="1038240" cy="2480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800" spc="-1" strike="noStrike">
                <a:solidFill>
                  <a:srgbClr val="000000"/>
                </a:solidFill>
                <a:latin typeface="Calibri"/>
                <a:ea typeface="DejaVu Sans"/>
              </a:rPr>
              <a:t>Computing distances</a:t>
            </a:r>
            <a:endParaRPr b="0" lang="en-US" sz="800" spc="-1" strike="noStrike">
              <a:latin typeface="Arial"/>
            </a:endParaRPr>
          </a:p>
        </p:txBody>
      </p:sp>
      <p:sp>
        <p:nvSpPr>
          <p:cNvPr id="204" name="ZoneTexte 17"/>
          <p:cNvSpPr/>
          <p:nvPr/>
        </p:nvSpPr>
        <p:spPr>
          <a:xfrm>
            <a:off x="11117880" y="5795280"/>
            <a:ext cx="75348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Simulations</a:t>
            </a:r>
            <a:endParaRPr b="0" lang="en-US" sz="800" spc="-1" strike="noStrike">
              <a:latin typeface="Arial"/>
            </a:endParaRPr>
          </a:p>
        </p:txBody>
      </p:sp>
      <p:pic>
        <p:nvPicPr>
          <p:cNvPr id="205" name="Image 18" descr="Une image contenant texte, silhouette&#10;&#10;Description générée automatiquement"/>
          <p:cNvPicPr/>
          <p:nvPr/>
        </p:nvPicPr>
        <p:blipFill>
          <a:blip r:embed="rId9"/>
          <a:stretch/>
        </p:blipFill>
        <p:spPr>
          <a:xfrm>
            <a:off x="358200" y="5032800"/>
            <a:ext cx="1836000" cy="1446120"/>
          </a:xfrm>
          <a:prstGeom prst="rect">
            <a:avLst/>
          </a:prstGeom>
          <a:ln w="0">
            <a:noFill/>
          </a:ln>
        </p:spPr>
      </p:pic>
      <p:sp>
        <p:nvSpPr>
          <p:cNvPr id="206" name="ZoneTexte 22"/>
          <p:cNvSpPr/>
          <p:nvPr/>
        </p:nvSpPr>
        <p:spPr>
          <a:xfrm>
            <a:off x="1555920" y="5871600"/>
            <a:ext cx="150660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Parameterization</a:t>
            </a:r>
            <a:endParaRPr b="0" lang="en-US" sz="800" spc="-1" strike="noStrike">
              <a:latin typeface="Arial"/>
            </a:endParaRPr>
          </a:p>
        </p:txBody>
      </p:sp>
      <p:sp>
        <p:nvSpPr>
          <p:cNvPr id="207" name="ZoneTexte 11"/>
          <p:cNvSpPr/>
          <p:nvPr/>
        </p:nvSpPr>
        <p:spPr>
          <a:xfrm>
            <a:off x="1554480" y="5871600"/>
            <a:ext cx="150660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Parameterization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p:nvPr>
        </p:nvSpPr>
        <p:spPr>
          <a:xfrm>
            <a:off x="429120" y="1875240"/>
            <a:ext cx="889272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Making it work for all alphas: using an Offset iso-surface</a:t>
            </a:r>
            <a:endParaRPr b="0" lang="en-US" sz="1800" spc="-1" strike="noStrike">
              <a:latin typeface="Arial"/>
            </a:endParaRPr>
          </a:p>
        </p:txBody>
      </p:sp>
      <p:sp>
        <p:nvSpPr>
          <p:cNvPr id="339"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40"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9EC3A875-0120-4319-B94E-4B79D2E636AD}"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341"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Alpha shapes &amp; carving</a:t>
            </a:r>
            <a:endParaRPr b="0" lang="en-US" sz="2600" spc="-1" strike="noStrike">
              <a:latin typeface="Arial"/>
            </a:endParaRPr>
          </a:p>
        </p:txBody>
      </p:sp>
      <p:pic>
        <p:nvPicPr>
          <p:cNvPr id="342" name="Image 4" descr=""/>
          <p:cNvPicPr/>
          <p:nvPr/>
        </p:nvPicPr>
        <p:blipFill>
          <a:blip r:embed="rId1"/>
          <a:stretch/>
        </p:blipFill>
        <p:spPr>
          <a:xfrm>
            <a:off x="1136520" y="2540520"/>
            <a:ext cx="2641680" cy="3561840"/>
          </a:xfrm>
          <a:prstGeom prst="rect">
            <a:avLst/>
          </a:prstGeom>
          <a:ln w="0">
            <a:noFill/>
          </a:ln>
        </p:spPr>
      </p:pic>
      <p:pic>
        <p:nvPicPr>
          <p:cNvPr id="343" name="Image 5" descr=""/>
          <p:cNvPicPr/>
          <p:nvPr/>
        </p:nvPicPr>
        <p:blipFill>
          <a:blip r:embed="rId2"/>
          <a:stretch/>
        </p:blipFill>
        <p:spPr>
          <a:xfrm>
            <a:off x="4525200" y="2754000"/>
            <a:ext cx="2936160" cy="3390840"/>
          </a:xfrm>
          <a:prstGeom prst="rect">
            <a:avLst/>
          </a:prstGeom>
          <a:ln w="0">
            <a:noFill/>
          </a:ln>
        </p:spPr>
      </p:pic>
      <p:pic>
        <p:nvPicPr>
          <p:cNvPr id="344" name="Image 7" descr=""/>
          <p:cNvPicPr/>
          <p:nvPr/>
        </p:nvPicPr>
        <p:blipFill>
          <a:blip r:embed="rId3"/>
          <a:stretch/>
        </p:blipFill>
        <p:spPr>
          <a:xfrm>
            <a:off x="8124120" y="2651760"/>
            <a:ext cx="2929320" cy="33879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p:nvPr>
        </p:nvSpPr>
        <p:spPr>
          <a:xfrm>
            <a:off x="429120" y="1875240"/>
            <a:ext cx="889272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Algorithm overview</a:t>
            </a:r>
            <a:endParaRPr b="0" lang="en-US" sz="1800" spc="-1" strike="noStrike">
              <a:latin typeface="Arial"/>
            </a:endParaRPr>
          </a:p>
        </p:txBody>
      </p:sp>
      <p:sp>
        <p:nvSpPr>
          <p:cNvPr id="346"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47"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25F9C857-F246-4EE5-806B-0D51837D2919}" type="slidenum">
              <a:rPr b="0" lang="en-US" sz="800" spc="-1" strike="noStrike">
                <a:solidFill>
                  <a:srgbClr val="e6af57"/>
                </a:solidFill>
                <a:latin typeface="Calibri"/>
                <a:ea typeface="DejaVu Sans"/>
              </a:rPr>
              <a:t>9</a:t>
            </a:fld>
            <a:endParaRPr b="0" lang="en-US" sz="800" spc="-1" strike="noStrike">
              <a:latin typeface="Times New Roman"/>
            </a:endParaRPr>
          </a:p>
        </p:txBody>
      </p:sp>
      <p:sp>
        <p:nvSpPr>
          <p:cNvPr id="348"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Meshing</a:t>
            </a:r>
            <a:endParaRPr b="0" lang="en-US" sz="2600" spc="-1" strike="noStrike">
              <a:latin typeface="Arial"/>
            </a:endParaRPr>
          </a:p>
        </p:txBody>
      </p:sp>
      <p:sp>
        <p:nvSpPr>
          <p:cNvPr id="349" name="Content Placeholder 21"/>
          <p:cNvSpPr/>
          <p:nvPr/>
        </p:nvSpPr>
        <p:spPr>
          <a:xfrm>
            <a:off x="463680" y="2471400"/>
            <a:ext cx="7453440" cy="166284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Wrap from outside, starting from a bounding box</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Alternate </a:t>
            </a:r>
            <a:r>
              <a:rPr b="1" lang="en-US" sz="1800" spc="-1" strike="noStrike">
                <a:solidFill>
                  <a:srgbClr val="000000"/>
                </a:solidFill>
                <a:latin typeface="Calibri"/>
                <a:ea typeface="Arial"/>
              </a:rPr>
              <a:t>carving</a:t>
            </a:r>
            <a:r>
              <a:rPr b="0" lang="en-US" sz="1800" spc="-1" strike="noStrike">
                <a:solidFill>
                  <a:srgbClr val="000000"/>
                </a:solidFill>
                <a:latin typeface="Calibri"/>
                <a:ea typeface="Arial"/>
              </a:rPr>
              <a:t> and </a:t>
            </a:r>
            <a:r>
              <a:rPr b="1" lang="en-US" sz="1800" spc="-1" strike="noStrike">
                <a:solidFill>
                  <a:srgbClr val="000000"/>
                </a:solidFill>
                <a:latin typeface="Calibri"/>
                <a:ea typeface="Arial"/>
              </a:rPr>
              <a:t>Delaunay refinement</a:t>
            </a:r>
            <a:r>
              <a:rPr b="0" lang="en-US" sz="1800" spc="-1" strike="noStrike">
                <a:solidFill>
                  <a:srgbClr val="000000"/>
                </a:solidFill>
                <a:latin typeface="Calibri"/>
                <a:ea typeface="Arial"/>
              </a:rPr>
              <a:t> operations</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Maintain a valid boundary at all times</a:t>
            </a: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350" name="Text Placeholder 20"/>
          <p:cNvSpPr/>
          <p:nvPr/>
        </p:nvSpPr>
        <p:spPr>
          <a:xfrm>
            <a:off x="430560" y="4238280"/>
            <a:ext cx="8892720" cy="71496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Underlying structure: 3D Delaunay triangulation</a:t>
            </a:r>
            <a:endParaRPr b="0" lang="en-US" sz="1800" spc="-1" strike="noStrike">
              <a:latin typeface="Arial"/>
            </a:endParaRPr>
          </a:p>
          <a:p>
            <a:pPr>
              <a:lnSpc>
                <a:spcPct val="100000"/>
              </a:lnSpc>
              <a:spcAft>
                <a:spcPts val="601"/>
              </a:spcAft>
              <a:buNone/>
              <a:tabLst>
                <a:tab algn="l" pos="0"/>
              </a:tabLst>
            </a:pPr>
            <a:endParaRPr b="0" lang="en-US" sz="1800" spc="-1" strike="noStrike">
              <a:latin typeface="Arial"/>
            </a:endParaRPr>
          </a:p>
        </p:txBody>
      </p:sp>
      <p:sp>
        <p:nvSpPr>
          <p:cNvPr id="351" name="Content Placeholder 21"/>
          <p:cNvSpPr/>
          <p:nvPr/>
        </p:nvSpPr>
        <p:spPr>
          <a:xfrm>
            <a:off x="429120" y="4723200"/>
            <a:ext cx="6904440" cy="114120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Well-known, safe choice (in theory and in practice)</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Ties seamlessly with the concept of alpha shapes</a:t>
            </a: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p:nvPr>
        </p:nvSpPr>
        <p:spPr>
          <a:xfrm>
            <a:off x="429120" y="1875240"/>
            <a:ext cx="8892720" cy="72216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Algorithm overview</a:t>
            </a:r>
            <a:endParaRPr b="0" lang="en-US" sz="1800" spc="-1" strike="noStrike">
              <a:latin typeface="Arial"/>
            </a:endParaRPr>
          </a:p>
          <a:p>
            <a:pPr marL="228600" indent="-228600">
              <a:lnSpc>
                <a:spcPct val="100000"/>
              </a:lnSpc>
              <a:spcBef>
                <a:spcPts val="1001"/>
              </a:spcBef>
              <a:spcAft>
                <a:spcPts val="601"/>
              </a:spcAft>
              <a:buNone/>
              <a:tabLst>
                <a:tab algn="l" pos="0"/>
              </a:tabLst>
            </a:pPr>
            <a:endParaRPr b="0" lang="en-US" sz="1800" spc="-1" strike="noStrike">
              <a:latin typeface="Arial"/>
            </a:endParaRPr>
          </a:p>
        </p:txBody>
      </p:sp>
      <p:sp>
        <p:nvSpPr>
          <p:cNvPr id="353"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54"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71274CAF-02FA-48D1-957A-BAEC91D39AAE}" type="slidenum">
              <a:rPr b="0" lang="en-US" sz="800" spc="-1" strike="noStrike">
                <a:solidFill>
                  <a:srgbClr val="e6af57"/>
                </a:solidFill>
                <a:latin typeface="Calibri"/>
                <a:ea typeface="DejaVu Sans"/>
              </a:rPr>
              <a:t>21</a:t>
            </a:fld>
            <a:endParaRPr b="0" lang="en-US" sz="800" spc="-1" strike="noStrike">
              <a:latin typeface="Times New Roman"/>
            </a:endParaRPr>
          </a:p>
        </p:txBody>
      </p:sp>
      <p:sp>
        <p:nvSpPr>
          <p:cNvPr id="355"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carving</a:t>
            </a:r>
            <a:endParaRPr b="0" lang="en-US" sz="2600" spc="-1" strike="noStrike">
              <a:latin typeface="Arial"/>
            </a:endParaRPr>
          </a:p>
        </p:txBody>
      </p:sp>
      <p:sp>
        <p:nvSpPr>
          <p:cNvPr id="356" name="Content Placeholder 21"/>
          <p:cNvSpPr/>
          <p:nvPr/>
        </p:nvSpPr>
        <p:spPr>
          <a:xfrm>
            <a:off x="463680" y="2471400"/>
            <a:ext cx="5314320" cy="1662840"/>
          </a:xfrm>
          <a:prstGeom prst="rect">
            <a:avLst/>
          </a:prstGeom>
          <a:noFill/>
          <a:ln w="0">
            <a:noFill/>
          </a:ln>
        </p:spPr>
        <p:style>
          <a:lnRef idx="0"/>
          <a:fillRef idx="0"/>
          <a:effectRef idx="0"/>
          <a:fontRef idx="minor"/>
        </p:style>
        <p:txBody>
          <a:bodyPr lIns="0" rIns="90000" tIns="45000" bIns="45000" anchor="t">
            <a:normAutofit fontScale="88000"/>
          </a:bodyPr>
          <a:p>
            <a:pPr marL="228600" indent="-228600">
              <a:lnSpc>
                <a:spcPct val="130000"/>
              </a:lnSpc>
              <a:spcAft>
                <a:spcPts val="601"/>
              </a:spcAft>
              <a:buClr>
                <a:srgbClr val="e6af57"/>
              </a:buClr>
              <a:buFont typeface="Arial"/>
              <a:buChar char="•"/>
            </a:pPr>
            <a:r>
              <a:rPr b="1" lang="en-US" sz="1800" spc="-1" strike="noStrike">
                <a:solidFill>
                  <a:srgbClr val="000000"/>
                </a:solidFill>
                <a:latin typeface="Calibri"/>
                <a:ea typeface="Arial"/>
              </a:rPr>
              <a:t>Boundary: </a:t>
            </a:r>
            <a:r>
              <a:rPr b="0" lang="en-US" sz="1800" spc="-1" strike="noStrike">
                <a:solidFill>
                  <a:srgbClr val="000000"/>
                </a:solidFill>
                <a:latin typeface="Calibri"/>
                <a:ea typeface="Arial"/>
              </a:rPr>
              <a:t>Tetrahedral cells flagged </a:t>
            </a:r>
            <a:r>
              <a:rPr b="0" i="1" lang="en-US" sz="1800" spc="-1" strike="noStrike">
                <a:solidFill>
                  <a:srgbClr val="000000"/>
                </a:solidFill>
                <a:latin typeface="Calibri"/>
                <a:ea typeface="Arial"/>
              </a:rPr>
              <a:t>inside </a:t>
            </a:r>
            <a:r>
              <a:rPr b="0" lang="en-US" sz="1800" spc="-1" strike="noStrike">
                <a:solidFill>
                  <a:srgbClr val="000000"/>
                </a:solidFill>
                <a:latin typeface="Calibri"/>
                <a:ea typeface="Arial"/>
              </a:rPr>
              <a:t>or </a:t>
            </a:r>
            <a:r>
              <a:rPr b="0" i="1" lang="en-US" sz="1800" spc="-1" strike="noStrike">
                <a:solidFill>
                  <a:srgbClr val="000000"/>
                </a:solidFill>
                <a:latin typeface="Calibri"/>
                <a:ea typeface="Arial"/>
              </a:rPr>
              <a:t>outside</a:t>
            </a:r>
            <a:br/>
            <a:r>
              <a:rPr b="0" lang="en-US" sz="1600" spc="-1" strike="noStrike">
                <a:solidFill>
                  <a:srgbClr val="000000"/>
                </a:solidFill>
                <a:latin typeface="Calibri"/>
                <a:ea typeface="DejaVu Sans"/>
              </a:rPr>
              <a:t> </a:t>
            </a:r>
            <a:endParaRPr b="0" lang="en-US" sz="1600" spc="-1" strike="noStrike">
              <a:latin typeface="Arial"/>
            </a:endParaRPr>
          </a:p>
          <a:p>
            <a:pPr marL="228600" indent="-228600">
              <a:lnSpc>
                <a:spcPct val="130000"/>
              </a:lnSpc>
              <a:spcAft>
                <a:spcPts val="601"/>
              </a:spcAft>
              <a:buClr>
                <a:srgbClr val="e6af57"/>
              </a:buClr>
              <a:buFont typeface="Arial"/>
              <a:buChar char="•"/>
            </a:pPr>
            <a:r>
              <a:rPr b="1" lang="en-US" sz="1800" spc="-1" strike="noStrike">
                <a:solidFill>
                  <a:srgbClr val="000000"/>
                </a:solidFill>
                <a:latin typeface="Calibri"/>
                <a:ea typeface="Arial"/>
              </a:rPr>
              <a:t>Traversal: </a:t>
            </a:r>
            <a:r>
              <a:rPr b="0" lang="en-US" sz="1800" spc="-1" strike="noStrike">
                <a:solidFill>
                  <a:srgbClr val="000000"/>
                </a:solidFill>
                <a:latin typeface="Calibri"/>
                <a:ea typeface="Arial"/>
              </a:rPr>
              <a:t>If a facet has a circumradius greater than a user-defined </a:t>
            </a:r>
            <a:r>
              <a:rPr b="1" lang="en-US" sz="1800" spc="-1" strike="noStrike">
                <a:solidFill>
                  <a:srgbClr val="000000"/>
                </a:solidFill>
                <a:latin typeface="Calibri"/>
                <a:ea typeface="Arial"/>
              </a:rPr>
              <a:t>alpha</a:t>
            </a:r>
            <a:r>
              <a:rPr b="0" lang="en-US" sz="1800" spc="-1" strike="noStrike">
                <a:solidFill>
                  <a:srgbClr val="000000"/>
                </a:solidFill>
                <a:latin typeface="Calibri"/>
                <a:ea typeface="Arial"/>
              </a:rPr>
              <a:t>, it is </a:t>
            </a:r>
            <a:r>
              <a:rPr b="0" i="1" lang="en-US" sz="1800" spc="-1" strike="noStrike">
                <a:solidFill>
                  <a:srgbClr val="000000"/>
                </a:solidFill>
                <a:latin typeface="Calibri"/>
                <a:ea typeface="Arial"/>
              </a:rPr>
              <a:t>traversable</a:t>
            </a:r>
            <a:r>
              <a:rPr b="0" lang="en-US" sz="1800" spc="-1" strike="noStrike">
                <a:solidFill>
                  <a:srgbClr val="000000"/>
                </a:solidFill>
                <a:latin typeface="Calibri"/>
                <a:ea typeface="Arial"/>
              </a:rPr>
              <a:t> </a:t>
            </a:r>
            <a:br/>
            <a:r>
              <a:rPr b="0" lang="en-US" sz="1600" spc="-1" strike="noStrike">
                <a:solidFill>
                  <a:srgbClr val="000000"/>
                </a:solidFill>
                <a:latin typeface="Calibri"/>
                <a:ea typeface="DejaVu Sans"/>
              </a:rPr>
              <a:t> </a:t>
            </a:r>
            <a:endParaRPr b="0" lang="en-US" sz="1600" spc="-1" strike="noStrike">
              <a:latin typeface="Arial"/>
            </a:endParaRPr>
          </a:p>
        </p:txBody>
      </p:sp>
      <p:pic>
        <p:nvPicPr>
          <p:cNvPr id="357" name="Image 5" descr="Une image contenant lumière, sombre, périphérique, nuit&#10;&#10;Description générée automatiquement"/>
          <p:cNvPicPr/>
          <p:nvPr/>
        </p:nvPicPr>
        <p:blipFill>
          <a:blip r:embed="rId1"/>
          <a:stretch/>
        </p:blipFill>
        <p:spPr>
          <a:xfrm>
            <a:off x="1576800" y="4043880"/>
            <a:ext cx="2789640" cy="2189520"/>
          </a:xfrm>
          <a:prstGeom prst="rect">
            <a:avLst/>
          </a:prstGeom>
          <a:ln w="0">
            <a:noFill/>
          </a:ln>
        </p:spPr>
      </p:pic>
      <p:sp>
        <p:nvSpPr>
          <p:cNvPr id="358" name="ZoneTexte 5"/>
          <p:cNvSpPr/>
          <p:nvPr/>
        </p:nvSpPr>
        <p:spPr>
          <a:xfrm>
            <a:off x="4724280" y="3200400"/>
            <a:ext cx="2742120" cy="422280"/>
          </a:xfrm>
          <a:prstGeom prst="rect">
            <a:avLst/>
          </a:prstGeom>
          <a:noFill/>
          <a:ln w="0">
            <a:noFill/>
          </a:ln>
        </p:spPr>
        <p:style>
          <a:lnRef idx="0"/>
          <a:fillRef idx="0"/>
          <a:effectRef idx="0"/>
          <a:fontRef idx="minor"/>
        </p:style>
      </p:sp>
      <p:pic>
        <p:nvPicPr>
          <p:cNvPr id="359" name="Image 3" descr=""/>
          <p:cNvPicPr/>
          <p:nvPr/>
        </p:nvPicPr>
        <p:blipFill>
          <a:blip r:embed="rId2"/>
          <a:stretch/>
        </p:blipFill>
        <p:spPr>
          <a:xfrm>
            <a:off x="6262200" y="1398240"/>
            <a:ext cx="5584320" cy="52340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Refinement</a:t>
            </a:r>
            <a:endParaRPr b="0" lang="en-US" sz="2600" spc="-1" strike="noStrike">
              <a:latin typeface="Arial"/>
            </a:endParaRPr>
          </a:p>
        </p:txBody>
      </p:sp>
      <p:sp>
        <p:nvSpPr>
          <p:cNvPr id="361" name="PlaceHolder 2"/>
          <p:cNvSpPr>
            <a:spLocks noGrp="1"/>
          </p:cNvSpPr>
          <p:nvPr>
            <p:ph/>
          </p:nvPr>
        </p:nvSpPr>
        <p:spPr>
          <a:xfrm>
            <a:off x="429120" y="1875240"/>
            <a:ext cx="6221520" cy="3895920"/>
          </a:xfrm>
          <a:prstGeom prst="rect">
            <a:avLst/>
          </a:prstGeom>
          <a:noFill/>
          <a:ln w="0">
            <a:noFill/>
          </a:ln>
        </p:spPr>
        <p:txBody>
          <a:bodyPr lIns="0" rIns="90000" tIns="45000" bIns="45000" anchor="t">
            <a:normAutofit fontScale="95000"/>
          </a:bodyPr>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1" lang="en-US" sz="1600" spc="-1" strike="noStrike">
                <a:solidFill>
                  <a:srgbClr val="000000"/>
                </a:solidFill>
                <a:latin typeface="Calibri"/>
                <a:ea typeface="Arial"/>
              </a:rPr>
              <a:t>Rule #1: </a:t>
            </a:r>
            <a:r>
              <a:rPr b="0" lang="en-US" sz="1600" spc="-1" strike="noStrike">
                <a:solidFill>
                  <a:srgbClr val="000000"/>
                </a:solidFill>
                <a:latin typeface="Calibri"/>
                <a:ea typeface="Arial"/>
              </a:rPr>
              <a:t>given a </a:t>
            </a:r>
            <a:r>
              <a:rPr b="0" i="1" lang="en-US" sz="1600" spc="-1" strike="noStrike">
                <a:solidFill>
                  <a:srgbClr val="000000"/>
                </a:solidFill>
                <a:latin typeface="Calibri"/>
                <a:ea typeface="Arial"/>
              </a:rPr>
              <a:t>traversable</a:t>
            </a:r>
            <a:r>
              <a:rPr b="0" lang="en-US" sz="1600" spc="-1" strike="noStrike">
                <a:solidFill>
                  <a:srgbClr val="000000"/>
                </a:solidFill>
                <a:latin typeface="Calibri"/>
                <a:ea typeface="Arial"/>
              </a:rPr>
              <a:t> facet f, if its dual edge intersects the offset surface, insert intersection point (common Delaunay refinement).</a:t>
            </a: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1" lang="en-US" sz="1600" spc="-1" strike="noStrike">
                <a:solidFill>
                  <a:srgbClr val="000000"/>
                </a:solidFill>
                <a:latin typeface="Calibri"/>
                <a:ea typeface="Arial"/>
              </a:rPr>
              <a:t>Rule #2: </a:t>
            </a:r>
            <a:r>
              <a:rPr b="0" lang="en-US" sz="1600" spc="-1" strike="noStrike">
                <a:solidFill>
                  <a:srgbClr val="000000"/>
                </a:solidFill>
                <a:latin typeface="Calibri"/>
                <a:ea typeface="Arial"/>
              </a:rPr>
              <a:t>if Rule #1 does not apply and the </a:t>
            </a:r>
            <a:r>
              <a:rPr b="0" i="1" lang="en-US" sz="1600" spc="-1" strike="noStrike">
                <a:solidFill>
                  <a:srgbClr val="000000"/>
                </a:solidFill>
                <a:latin typeface="Calibri"/>
                <a:ea typeface="Arial"/>
              </a:rPr>
              <a:t>inside</a:t>
            </a:r>
            <a:r>
              <a:rPr b="0" lang="en-US" sz="1600" spc="-1" strike="noStrike">
                <a:solidFill>
                  <a:srgbClr val="000000"/>
                </a:solidFill>
                <a:latin typeface="Calibri"/>
                <a:ea typeface="Arial"/>
              </a:rPr>
              <a:t> tetrahedron incident to the traversable facet f intersects the input, then insert the point on the offset surface closest to the circumcenter of the </a:t>
            </a:r>
            <a:r>
              <a:rPr b="0" i="1" lang="en-US" sz="1600" spc="-1" strike="noStrike">
                <a:solidFill>
                  <a:srgbClr val="000000"/>
                </a:solidFill>
                <a:latin typeface="Calibri"/>
                <a:ea typeface="Arial"/>
              </a:rPr>
              <a:t>inside </a:t>
            </a:r>
            <a:r>
              <a:rPr b="0" lang="en-US" sz="1600" spc="-1" strike="noStrike">
                <a:solidFill>
                  <a:srgbClr val="000000"/>
                </a:solidFill>
                <a:latin typeface="Calibri"/>
                <a:ea typeface="Arial"/>
              </a:rPr>
              <a:t>cell.</a:t>
            </a: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p:txBody>
      </p:sp>
      <p:sp>
        <p:nvSpPr>
          <p:cNvPr id="362"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63"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9019BB8A-04BB-4FA2-B2CD-862D08E08A00}" type="slidenum">
              <a:rPr b="0" lang="en-US" sz="800" spc="-1" strike="noStrike">
                <a:solidFill>
                  <a:srgbClr val="e6af57"/>
                </a:solidFill>
                <a:latin typeface="Calibri"/>
                <a:ea typeface="DejaVu Sans"/>
              </a:rPr>
              <a:t>23</a:t>
            </a:fld>
            <a:endParaRPr b="0" lang="en-US" sz="800" spc="-1" strike="noStrike">
              <a:latin typeface="Times New Roman"/>
            </a:endParaRPr>
          </a:p>
        </p:txBody>
      </p:sp>
      <p:pic>
        <p:nvPicPr>
          <p:cNvPr id="364" name="Image 2" descr=""/>
          <p:cNvPicPr/>
          <p:nvPr/>
        </p:nvPicPr>
        <p:blipFill>
          <a:blip r:embed="rId1"/>
          <a:srcRect l="49751" t="28464" r="3398" b="39988"/>
          <a:stretch/>
        </p:blipFill>
        <p:spPr>
          <a:xfrm>
            <a:off x="7620120" y="1558440"/>
            <a:ext cx="3481560" cy="2199240"/>
          </a:xfrm>
          <a:prstGeom prst="rect">
            <a:avLst/>
          </a:prstGeom>
          <a:ln w="0">
            <a:solidFill>
              <a:srgbClr val="000000"/>
            </a:solidFill>
          </a:ln>
        </p:spPr>
      </p:pic>
      <p:pic>
        <p:nvPicPr>
          <p:cNvPr id="365" name="Image 9" descr=""/>
          <p:cNvPicPr/>
          <p:nvPr/>
        </p:nvPicPr>
        <p:blipFill>
          <a:blip r:embed="rId2"/>
          <a:srcRect l="36493" t="48692" r="1163" b="8865"/>
          <a:stretch/>
        </p:blipFill>
        <p:spPr>
          <a:xfrm>
            <a:off x="7621200" y="4063320"/>
            <a:ext cx="3475080" cy="222552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fr-FR" sz="2600" spc="-1" strike="noStrike" cap="all">
                <a:solidFill>
                  <a:srgbClr val="4767aa"/>
                </a:solidFill>
                <a:latin typeface="Calibri"/>
                <a:ea typeface="DejaVu Sans"/>
              </a:rPr>
              <a:t>Algorithm illustration in 2D and 3D</a:t>
            </a:r>
            <a:endParaRPr b="0" lang="en-US" sz="2600" spc="-1" strike="noStrike">
              <a:latin typeface="Arial"/>
            </a:endParaRPr>
          </a:p>
        </p:txBody>
      </p:sp>
      <p:sp>
        <p:nvSpPr>
          <p:cNvPr id="367"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
        <p:nvSpPr>
          <p:cNvPr id="368"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2D5EBE50-A0A9-43A9-BDAF-2969C9B9B222}" type="slidenum">
              <a:rPr b="0" lang="en-US" sz="800" spc="-1" strike="noStrike">
                <a:solidFill>
                  <a:srgbClr val="e6af57"/>
                </a:solidFill>
                <a:latin typeface="Arial"/>
                <a:ea typeface="DejaVu Sans"/>
              </a:rPr>
              <a:t>23</a:t>
            </a:fld>
            <a:endParaRPr b="0" lang="en-US" sz="800" spc="-1" strike="noStrike">
              <a:latin typeface="Times New Roman"/>
            </a:endParaRPr>
          </a:p>
        </p:txBody>
      </p:sp>
      <p:pic>
        <p:nvPicPr>
          <p:cNvPr id="369" name="" descr="">
            <a:hlinkClick r:id="" action="ppaction://media"/>
          </p:cNvPr>
          <p:cNvPicPr/>
          <p:nvPr>
            <a:videoFile r:link="rId1"/>
            <p:extLst>
              <p:ext uri="{DAA4B4D4-6D71-4841-9C94-3DE7FCFB9230}">
                <p14:media r:embed="rId2"/>
              </p:ext>
            </p:extLst>
          </p:nvPr>
        </p:nvPicPr>
        <p:blipFill>
          <a:blip r:embed="rId3"/>
          <a:stretch>
            <a:fillRect/>
          </a:stretch>
        </p:blipFill>
        <p:spPr>
          <a:xfrm>
            <a:off x="198720" y="1762560"/>
            <a:ext cx="5393520" cy="4347360"/>
          </a:xfrm>
          <a:prstGeom prst="rect">
            <a:avLst/>
          </a:prstGeom>
          <a:ln w="0">
            <a:noFill/>
          </a:ln>
        </p:spPr>
      </p:pic>
      <p:pic>
        <p:nvPicPr>
          <p:cNvPr id="370" name="" descr=""/>
          <p:cNvPicPr/>
          <p:nvPr/>
        </p:nvPicPr>
        <p:blipFill>
          <a:blip r:embed="rId4"/>
          <a:stretch/>
        </p:blipFill>
        <p:spPr>
          <a:xfrm>
            <a:off x="6775560" y="2126880"/>
            <a:ext cx="3968280" cy="335916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mediacall">
                                  <p:stCondLst>
                                    <p:cond delay="0"/>
                                  </p:stCondLst>
                                  <p:childTnLst>
                                    <p:cmd type="call" cmd="togglePause">
                                      <p:cBhvr>
                                        <p:cTn id="6" dur="1" fill="hold">
                                          <p:stCondLst>
                                            <p:cond delay="0"/>
                                          </p:stCondLst>
                                        </p:cTn>
                                        <p:tgtEl>
                                          <p:spTgt spid="369"/>
                                        </p:tgtEl>
                                      </p:cBhvr>
                                    </p:cmd>
                                  </p:childTnLst>
                                </p:cTn>
                              </p:par>
                            </p:childTnLst>
                          </p:cTn>
                        </p:par>
                      </p:childTnLst>
                    </p:cTn>
                  </p:par>
                  <p:par>
                    <p:cTn id="7" fill="hold">
                      <p:stCondLst>
                        <p:cond delay="indefinite"/>
                      </p:stCondLst>
                      <p:childTnLst>
                        <p:par>
                          <p:cTn id="8" fill="hold">
                            <p:stCondLst>
                              <p:cond delay="0"/>
                            </p:stCondLst>
                            <p:childTnLst>
                              <p:par>
                                <p:cTn id="9" nodeType="clickEffect" fill="hold" presetClass="mediacall">
                                  <p:stCondLst>
                                    <p:cond delay="0"/>
                                  </p:stCondLst>
                                  <p:childTnLst>
                                    <p:cmd type="call" cmd="togglePause">
                                      <p:cBhvr>
                                        <p:cTn id="10" dur="1" fill="hold">
                                          <p:stCondLst>
                                            <p:cond delay="0"/>
                                          </p:stCondLst>
                                        </p:cTn>
                                        <p:tgtEl>
                                          <p:spTgt spid="36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fr-FR" sz="2600" spc="-1" strike="noStrike" cap="all">
                <a:solidFill>
                  <a:srgbClr val="4767aa"/>
                </a:solidFill>
                <a:latin typeface="Calibri"/>
                <a:ea typeface="DejaVu Sans"/>
              </a:rPr>
              <a:t>Algorithm illustration in 2D and 3D</a:t>
            </a:r>
            <a:endParaRPr b="0" lang="en-US" sz="2600" spc="-1" strike="noStrike">
              <a:latin typeface="Arial"/>
            </a:endParaRPr>
          </a:p>
        </p:txBody>
      </p:sp>
      <p:sp>
        <p:nvSpPr>
          <p:cNvPr id="372"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
        <p:nvSpPr>
          <p:cNvPr id="373"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254B89F2-C990-4972-8E9C-8280BCC8207C}" type="slidenum">
              <a:rPr b="0" lang="en-US" sz="800" spc="-1" strike="noStrike">
                <a:solidFill>
                  <a:srgbClr val="e6af57"/>
                </a:solidFill>
                <a:latin typeface="Arial"/>
                <a:ea typeface="DejaVu Sans"/>
              </a:rPr>
              <a:t>23</a:t>
            </a:fld>
            <a:endParaRPr b="0" lang="en-US" sz="800" spc="-1" strike="noStrike">
              <a:latin typeface="Times New Roman"/>
            </a:endParaRPr>
          </a:p>
        </p:txBody>
      </p:sp>
      <p:pic>
        <p:nvPicPr>
          <p:cNvPr id="374" name="" descr="">
            <a:hlinkClick r:id="" action="ppaction://media"/>
          </p:cNvPr>
          <p:cNvPicPr/>
          <p:nvPr>
            <a:videoFile r:link="rId1"/>
            <p:extLst>
              <p:ext uri="{DAA4B4D4-6D71-4841-9C94-3DE7FCFB9230}">
                <p14:media r:embed="rId2"/>
              </p:ext>
            </p:extLst>
          </p:nvPr>
        </p:nvPicPr>
        <p:blipFill>
          <a:blip r:embed="rId3"/>
          <a:stretch>
            <a:fillRect/>
          </a:stretch>
        </p:blipFill>
        <p:spPr>
          <a:xfrm>
            <a:off x="5833080" y="2139480"/>
            <a:ext cx="6044040" cy="3399480"/>
          </a:xfrm>
          <a:prstGeom prst="rect">
            <a:avLst/>
          </a:prstGeom>
          <a:ln w="0">
            <a:noFill/>
          </a:ln>
        </p:spPr>
      </p:pic>
      <p:pic>
        <p:nvPicPr>
          <p:cNvPr id="375" name="" descr=""/>
          <p:cNvPicPr/>
          <p:nvPr/>
        </p:nvPicPr>
        <p:blipFill>
          <a:blip r:embed="rId4"/>
          <a:stretch/>
        </p:blipFill>
        <p:spPr>
          <a:xfrm>
            <a:off x="1317960" y="2106360"/>
            <a:ext cx="3310200" cy="3258000"/>
          </a:xfrm>
          <a:prstGeom prst="rect">
            <a:avLst/>
          </a:prstGeom>
          <a:ln w="0">
            <a:noFill/>
          </a:ln>
        </p:spPr>
      </p:pic>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0"/>
                      </p:stCondLst>
                      <p:childTnLst>
                        <p:par>
                          <p:cTn id="14" fill="hold">
                            <p:stCondLst>
                              <p:cond delay="0"/>
                            </p:stCondLst>
                            <p:childTnLst>
                              <p:par>
                                <p:cTn id="15" nodeType="withEffect" fill="hold" presetClass="mediacall">
                                  <p:stCondLst>
                                    <p:cond delay="0"/>
                                  </p:stCondLst>
                                  <p:childTnLst>
                                    <p:cmd type="call" cmd="togglePause">
                                      <p:cBhvr>
                                        <p:cTn id="16" dur="1" fill="hold">
                                          <p:stCondLst>
                                            <p:cond delay="0"/>
                                          </p:stCondLst>
                                        </p:cTn>
                                        <p:tgtEl>
                                          <p:spTgt spid="374"/>
                                        </p:tgtEl>
                                      </p:cBhvr>
                                    </p:cmd>
                                  </p:childTnLst>
                                </p:cTn>
                              </p:par>
                            </p:childTnLst>
                          </p:cTn>
                        </p:par>
                      </p:childTnLst>
                    </p:cTn>
                  </p:par>
                  <p:par>
                    <p:cTn id="17" fill="hold">
                      <p:stCondLst>
                        <p:cond delay="indefinite"/>
                      </p:stCondLst>
                      <p:childTnLst>
                        <p:par>
                          <p:cTn id="18" fill="hold">
                            <p:stCondLst>
                              <p:cond delay="0"/>
                            </p:stCondLst>
                            <p:childTnLst>
                              <p:par>
                                <p:cTn id="19" nodeType="clickEffect" fill="hold" presetClass="mediacall">
                                  <p:stCondLst>
                                    <p:cond delay="0"/>
                                  </p:stCondLst>
                                  <p:childTnLst>
                                    <p:cmd type="call" cmd="togglePause">
                                      <p:cBhvr>
                                        <p:cTn id="20" dur="1" fill="hold">
                                          <p:stCondLst>
                                            <p:cond delay="0"/>
                                          </p:stCondLst>
                                        </p:cTn>
                                        <p:tgtEl>
                                          <p:spTgt spid="374"/>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Arial"/>
                <a:ea typeface="DejaVu Sans"/>
              </a:rPr>
              <a:t>Results</a:t>
            </a:r>
            <a:endParaRPr b="0" lang="en-US" sz="4000" spc="-1" strike="noStrike">
              <a:latin typeface="Arial"/>
            </a:endParaRPr>
          </a:p>
        </p:txBody>
      </p:sp>
      <p:sp>
        <p:nvSpPr>
          <p:cNvPr id="377"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endParaRPr b="0" lang="en-US" sz="3200" spc="-1" strike="noStrike">
              <a:latin typeface="Arial"/>
            </a:endParaRPr>
          </a:p>
        </p:txBody>
      </p:sp>
      <p:sp>
        <p:nvSpPr>
          <p:cNvPr id="378"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80"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36514CB8-D7A9-452B-90D9-44894B4AF599}"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381"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Application to FLOW SIMULATION</a:t>
            </a:r>
            <a:endParaRPr b="0" lang="en-US" sz="2600" spc="-1" strike="noStrike">
              <a:latin typeface="Arial"/>
            </a:endParaRPr>
          </a:p>
        </p:txBody>
      </p:sp>
      <p:pic>
        <p:nvPicPr>
          <p:cNvPr id="382" name="Image 3" descr="Une image contenant accessoire&#10;&#10;Description générée automatiquement"/>
          <p:cNvPicPr/>
          <p:nvPr/>
        </p:nvPicPr>
        <p:blipFill>
          <a:blip r:embed="rId1"/>
          <a:stretch/>
        </p:blipFill>
        <p:spPr>
          <a:xfrm>
            <a:off x="1717560" y="2593080"/>
            <a:ext cx="4348440" cy="3345480"/>
          </a:xfrm>
          <a:prstGeom prst="rect">
            <a:avLst/>
          </a:prstGeom>
          <a:ln w="0">
            <a:noFill/>
          </a:ln>
        </p:spPr>
      </p:pic>
      <p:pic>
        <p:nvPicPr>
          <p:cNvPr id="383" name="Image 6" descr="Une image contenant violet&#10;&#10;Description générée automatiquement"/>
          <p:cNvPicPr/>
          <p:nvPr/>
        </p:nvPicPr>
        <p:blipFill>
          <a:blip r:embed="rId2"/>
          <a:stretch/>
        </p:blipFill>
        <p:spPr>
          <a:xfrm>
            <a:off x="6974280" y="2527560"/>
            <a:ext cx="4597560" cy="3340440"/>
          </a:xfrm>
          <a:prstGeom prst="rect">
            <a:avLst/>
          </a:prstGeom>
          <a:ln cap="sq" w="38100">
            <a:solidFill>
              <a:srgbClr val="000000"/>
            </a:solidFill>
            <a:miter/>
          </a:ln>
          <a:effectLst>
            <a:outerShdw algn="tl" blurRad="50760" dir="2700000" dist="37674" rotWithShape="0">
              <a:srgbClr val="000000">
                <a:alpha val="43000"/>
              </a:srgbClr>
            </a:outerShdw>
          </a:effectLst>
        </p:spPr>
      </p:pic>
      <p:sp>
        <p:nvSpPr>
          <p:cNvPr id="384" name="Connecteur droit avec flèche 7"/>
          <p:cNvSpPr/>
          <p:nvPr/>
        </p:nvSpPr>
        <p:spPr>
          <a:xfrm flipH="1" flipV="1">
            <a:off x="2322000" y="4873320"/>
            <a:ext cx="140760" cy="112068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85" name="Connecteur droit avec flèche 10"/>
          <p:cNvSpPr/>
          <p:nvPr/>
        </p:nvSpPr>
        <p:spPr>
          <a:xfrm flipV="1">
            <a:off x="2696400" y="5264640"/>
            <a:ext cx="316080" cy="72180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86" name="ZoneTexte 12"/>
          <p:cNvSpPr/>
          <p:nvPr/>
        </p:nvSpPr>
        <p:spPr>
          <a:xfrm>
            <a:off x="4560840" y="5999760"/>
            <a:ext cx="2742120" cy="385560"/>
          </a:xfrm>
          <a:prstGeom prst="rect">
            <a:avLst/>
          </a:prstGeom>
          <a:noFill/>
          <a:ln w="0">
            <a:noFill/>
          </a:ln>
        </p:spPr>
        <p:style>
          <a:lnRef idx="0"/>
          <a:fillRef idx="0"/>
          <a:effectRef idx="0"/>
          <a:fontRef idx="minor"/>
        </p:style>
      </p:sp>
      <p:sp>
        <p:nvSpPr>
          <p:cNvPr id="387" name="ZoneTexte 17"/>
          <p:cNvSpPr/>
          <p:nvPr/>
        </p:nvSpPr>
        <p:spPr>
          <a:xfrm>
            <a:off x="2113200" y="5969520"/>
            <a:ext cx="205200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small holes</a:t>
            </a:r>
            <a:endParaRPr b="0" lang="en-US" sz="1600" spc="-1" strike="noStrike">
              <a:latin typeface="Arial"/>
            </a:endParaRPr>
          </a:p>
        </p:txBody>
      </p:sp>
      <p:sp>
        <p:nvSpPr>
          <p:cNvPr id="388" name="Connecteur droit avec flèche 2"/>
          <p:cNvSpPr/>
          <p:nvPr/>
        </p:nvSpPr>
        <p:spPr>
          <a:xfrm flipH="1" flipV="1">
            <a:off x="8302320" y="3857400"/>
            <a:ext cx="972360" cy="213948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89" name="ZoneTexte 5"/>
          <p:cNvSpPr/>
          <p:nvPr/>
        </p:nvSpPr>
        <p:spPr>
          <a:xfrm>
            <a:off x="8222760" y="597132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panel gaps &amp; overlaps</a:t>
            </a:r>
            <a:endParaRPr b="0" lang="en-US" sz="1600" spc="-1" strike="noStrike">
              <a:latin typeface="Arial"/>
            </a:endParaRPr>
          </a:p>
        </p:txBody>
      </p:sp>
      <p:sp>
        <p:nvSpPr>
          <p:cNvPr id="390" name="Connecteur droit avec flèche 14"/>
          <p:cNvSpPr/>
          <p:nvPr/>
        </p:nvSpPr>
        <p:spPr>
          <a:xfrm flipV="1">
            <a:off x="9422640" y="4503960"/>
            <a:ext cx="1799280" cy="149400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91" name="Text Placeholder 20"/>
          <p:cNvSpPr/>
          <p:nvPr/>
        </p:nvSpPr>
        <p:spPr>
          <a:xfrm>
            <a:off x="408600" y="171720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fr-FR" sz="1800" spc="-1" strike="noStrike" cap="all">
                <a:solidFill>
                  <a:srgbClr val="4767aa"/>
                </a:solidFill>
                <a:latin typeface="Calibri"/>
                <a:ea typeface="DejaVu Sans"/>
              </a:rPr>
              <a:t>Bugatti model </a:t>
            </a:r>
            <a:r>
              <a:rPr b="0" lang="fr-FR" sz="1800" spc="-1" strike="noStrike" cap="all">
                <a:solidFill>
                  <a:srgbClr val="cf8b1f"/>
                </a:solidFill>
                <a:latin typeface="Calibri"/>
                <a:ea typeface="DejaVu Sans"/>
              </a:rPr>
              <a:t>[Simscale]</a:t>
            </a:r>
            <a:r>
              <a:rPr b="1" lang="fr-FR" sz="1800" spc="-1" strike="noStrike" cap="all">
                <a:solidFill>
                  <a:srgbClr val="4767aa"/>
                </a:solidFill>
                <a:latin typeface="Calibri"/>
                <a:ea typeface="DejaVu Sans"/>
              </a:rPr>
              <a:t>, a defect-laden input</a:t>
            </a:r>
            <a:endParaRPr b="0" lang="en-US" sz="1800" spc="-1" strike="noStrike">
              <a:latin typeface="Arial"/>
            </a:endParaRPr>
          </a:p>
        </p:txBody>
      </p:sp>
      <p:sp>
        <p:nvSpPr>
          <p:cNvPr id="392" name="Content Placeholder 21"/>
          <p:cNvSpPr/>
          <p:nvPr/>
        </p:nvSpPr>
        <p:spPr>
          <a:xfrm>
            <a:off x="406080" y="2352600"/>
            <a:ext cx="5442120" cy="1947240"/>
          </a:xfrm>
          <a:prstGeom prst="rect">
            <a:avLst/>
          </a:prstGeom>
          <a:noFill/>
          <a:ln w="0">
            <a:noFill/>
          </a:ln>
        </p:spPr>
        <p:style>
          <a:lnRef idx="0"/>
          <a:fillRef idx="0"/>
          <a:effectRef idx="0"/>
          <a:fontRef idx="minor"/>
        </p:style>
        <p:txBody>
          <a:bodyPr lIns="0" rIns="90000" tIns="45000" bIns="45000" anchor="t">
            <a:normAutofit/>
          </a:bodyPr>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Multiple open connected components</a:t>
            </a:r>
            <a:endParaRPr b="0" lang="en-US" sz="1800" spc="-1" strike="noStrike">
              <a:latin typeface="Arial"/>
            </a:endParaRPr>
          </a:p>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Inner geometry</a:t>
            </a:r>
            <a:endParaRPr b="0" lang="en-US" sz="1800" spc="-1" strike="noStrike">
              <a:latin typeface="Arial"/>
            </a:endParaRPr>
          </a:p>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Degenerated elements</a:t>
            </a:r>
            <a:endParaRPr b="0" lang="en-US" sz="1800" spc="-1" strike="noStrike">
              <a:latin typeface="Arial"/>
            </a:endParaRPr>
          </a:p>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a:t>
            </a:r>
            <a:endParaRPr b="0" lang="en-US" sz="1800" spc="-1" strike="noStrike">
              <a:latin typeface="Arial"/>
            </a:endParaRPr>
          </a:p>
          <a:p>
            <a:pPr>
              <a:lnSpc>
                <a:spcPct val="130000"/>
              </a:lnSpc>
              <a:spcAft>
                <a:spcPts val="601"/>
              </a:spcAft>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p:nvPr>
        </p:nvSpPr>
        <p:spPr>
          <a:xfrm>
            <a:off x="408600" y="1717200"/>
            <a:ext cx="889272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Alpha Wrapping as input preprocessing for flow simulation</a:t>
            </a:r>
            <a:endParaRPr b="0" lang="en-US" sz="1800" spc="-1" strike="noStrike">
              <a:latin typeface="Arial"/>
            </a:endParaRPr>
          </a:p>
        </p:txBody>
      </p:sp>
      <p:sp>
        <p:nvSpPr>
          <p:cNvPr id="394"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95"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8EB89070-5311-4002-9360-9E79B3B617EA}"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396"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Application to flow simulation</a:t>
            </a:r>
            <a:endParaRPr b="0" lang="en-US" sz="2600" spc="-1" strike="noStrike">
              <a:latin typeface="Arial"/>
            </a:endParaRPr>
          </a:p>
        </p:txBody>
      </p:sp>
      <p:pic>
        <p:nvPicPr>
          <p:cNvPr id="397" name="Image 3" descr=""/>
          <p:cNvPicPr/>
          <p:nvPr/>
        </p:nvPicPr>
        <p:blipFill>
          <a:blip r:embed="rId1"/>
          <a:stretch/>
        </p:blipFill>
        <p:spPr>
          <a:xfrm>
            <a:off x="667440" y="2454120"/>
            <a:ext cx="5831280" cy="3795480"/>
          </a:xfrm>
          <a:prstGeom prst="rect">
            <a:avLst/>
          </a:prstGeom>
          <a:ln w="0">
            <a:noFill/>
          </a:ln>
        </p:spPr>
      </p:pic>
      <p:pic>
        <p:nvPicPr>
          <p:cNvPr id="398" name="Image 4" descr=""/>
          <p:cNvPicPr/>
          <p:nvPr/>
        </p:nvPicPr>
        <p:blipFill>
          <a:blip r:embed="rId2"/>
          <a:stretch/>
        </p:blipFill>
        <p:spPr>
          <a:xfrm>
            <a:off x="7172280" y="2863440"/>
            <a:ext cx="4599000" cy="2984040"/>
          </a:xfrm>
          <a:prstGeom prst="rect">
            <a:avLst/>
          </a:prstGeom>
          <a:ln w="38100">
            <a:noFill/>
          </a:ln>
          <a:effectLst>
            <a:outerShdw algn="tl" blurRad="50760" dir="2700000" dist="37674" rotWithShape="0">
              <a:srgbClr val="000000">
                <a:alpha val="43000"/>
              </a:srgbClr>
            </a:outerShdw>
          </a:effectLst>
        </p:spPr>
      </p:pic>
      <p:pic>
        <p:nvPicPr>
          <p:cNvPr id="399" name="Image 5" descr="Une image contenant accessoire&#10;&#10;Description générée automatiquement"/>
          <p:cNvPicPr/>
          <p:nvPr/>
        </p:nvPicPr>
        <p:blipFill>
          <a:blip r:embed="rId3"/>
          <a:stretch/>
        </p:blipFill>
        <p:spPr>
          <a:xfrm>
            <a:off x="667440" y="2316240"/>
            <a:ext cx="1078920" cy="835200"/>
          </a:xfrm>
          <a:prstGeom prst="rect">
            <a:avLst/>
          </a:prstGeom>
          <a:ln w="0">
            <a:noFill/>
          </a:ln>
        </p:spPr>
      </p:pic>
      <p:sp>
        <p:nvSpPr>
          <p:cNvPr id="400" name="ZoneTexte 5"/>
          <p:cNvSpPr/>
          <p:nvPr/>
        </p:nvSpPr>
        <p:spPr>
          <a:xfrm>
            <a:off x="5191200" y="5925600"/>
            <a:ext cx="2742120" cy="9655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r>
              <a:rPr b="0" lang="fr-FR" sz="1600" spc="-1" strike="noStrike">
                <a:solidFill>
                  <a:srgbClr val="000000"/>
                </a:solidFill>
                <a:latin typeface="Calibri"/>
                <a:ea typeface="Arial"/>
              </a:rPr>
              <a:t>476k facets, 100s</a:t>
            </a:r>
            <a:endParaRPr b="0" lang="en-US" sz="1600" spc="-1" strike="noStrike">
              <a:latin typeface="Arial"/>
            </a:endParaRPr>
          </a:p>
          <a:p>
            <a:pPr>
              <a:lnSpc>
                <a:spcPct val="130000"/>
              </a:lnSpc>
              <a:spcAft>
                <a:spcPts val="601"/>
              </a:spcAft>
              <a:buNone/>
            </a:pPr>
            <a:br/>
            <a:endParaRPr b="0" lang="en-US" sz="1600" spc="-1" strike="noStrike">
              <a:latin typeface="Arial"/>
            </a:endParaRPr>
          </a:p>
        </p:txBody>
      </p:sp>
      <p:sp>
        <p:nvSpPr>
          <p:cNvPr id="401" name="ZoneTexte 1"/>
          <p:cNvSpPr/>
          <p:nvPr/>
        </p:nvSpPr>
        <p:spPr>
          <a:xfrm>
            <a:off x="10576080" y="5399280"/>
            <a:ext cx="149112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fr-FR" sz="1800" spc="-1" strike="noStrike">
                <a:solidFill>
                  <a:srgbClr val="000000"/>
                </a:solidFill>
                <a:latin typeface="Calibri"/>
                <a:ea typeface="DejaVu Sans"/>
              </a:rPr>
              <a:t> </a:t>
            </a:r>
            <a:r>
              <a:rPr b="0" lang="fr-FR" sz="1800" spc="-1" strike="noStrike">
                <a:solidFill>
                  <a:srgbClr val="cf8b1f"/>
                </a:solidFill>
                <a:latin typeface="Calibri"/>
                <a:ea typeface="DejaVu Sans"/>
              </a:rPr>
              <a:t>[Simscale]</a:t>
            </a:r>
            <a:r>
              <a:rPr b="0" lang="en-US" sz="1800" spc="-1" strike="noStrike">
                <a:solidFill>
                  <a:srgbClr val="000000"/>
                </a:solidFill>
                <a:latin typeface="Calibri"/>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03"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01FA8271-63D8-4310-9E80-099EC65BE59E}"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04"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APplication to swepT volumes</a:t>
            </a:r>
            <a:endParaRPr b="0" lang="en-US" sz="2600" spc="-1" strike="noStrike">
              <a:latin typeface="Arial"/>
            </a:endParaRPr>
          </a:p>
        </p:txBody>
      </p:sp>
      <p:pic>
        <p:nvPicPr>
          <p:cNvPr id="405" name="Image 4" descr="Une image contenant silhouette&#10;&#10;Description générée automatiquement"/>
          <p:cNvPicPr/>
          <p:nvPr/>
        </p:nvPicPr>
        <p:blipFill>
          <a:blip r:embed="rId1"/>
          <a:stretch/>
        </p:blipFill>
        <p:spPr>
          <a:xfrm>
            <a:off x="8926560" y="1466280"/>
            <a:ext cx="2742120" cy="2322000"/>
          </a:xfrm>
          <a:prstGeom prst="rect">
            <a:avLst/>
          </a:prstGeom>
          <a:ln w="0">
            <a:noFill/>
          </a:ln>
        </p:spPr>
      </p:pic>
      <p:pic>
        <p:nvPicPr>
          <p:cNvPr id="406" name="Image 6" descr=""/>
          <p:cNvPicPr/>
          <p:nvPr/>
        </p:nvPicPr>
        <p:blipFill>
          <a:blip r:embed="rId2"/>
          <a:stretch/>
        </p:blipFill>
        <p:spPr>
          <a:xfrm>
            <a:off x="8816760" y="3942360"/>
            <a:ext cx="2742120" cy="2325960"/>
          </a:xfrm>
          <a:prstGeom prst="rect">
            <a:avLst/>
          </a:prstGeom>
          <a:ln w="0">
            <a:noFill/>
          </a:ln>
        </p:spPr>
      </p:pic>
      <p:pic>
        <p:nvPicPr>
          <p:cNvPr id="407" name="Image 7" descr=""/>
          <p:cNvPicPr/>
          <p:nvPr/>
        </p:nvPicPr>
        <p:blipFill>
          <a:blip r:embed="rId3"/>
          <a:stretch/>
        </p:blipFill>
        <p:spPr>
          <a:xfrm>
            <a:off x="4693680" y="4127400"/>
            <a:ext cx="2172960" cy="2274840"/>
          </a:xfrm>
          <a:prstGeom prst="rect">
            <a:avLst/>
          </a:prstGeom>
          <a:ln w="0">
            <a:noFill/>
          </a:ln>
        </p:spPr>
      </p:pic>
      <p:pic>
        <p:nvPicPr>
          <p:cNvPr id="408" name="Image 10" descr="Une image contenant texte&#10;&#10;Description générée automatiquement"/>
          <p:cNvPicPr/>
          <p:nvPr/>
        </p:nvPicPr>
        <p:blipFill>
          <a:blip r:embed="rId4"/>
          <a:stretch/>
        </p:blipFill>
        <p:spPr>
          <a:xfrm>
            <a:off x="4665240" y="1556280"/>
            <a:ext cx="2200320" cy="2317320"/>
          </a:xfrm>
          <a:prstGeom prst="rect">
            <a:avLst/>
          </a:prstGeom>
          <a:ln w="0">
            <a:noFill/>
          </a:ln>
        </p:spPr>
      </p:pic>
      <p:sp>
        <p:nvSpPr>
          <p:cNvPr id="409" name="Flèche : droite 10"/>
          <p:cNvSpPr/>
          <p:nvPr/>
        </p:nvSpPr>
        <p:spPr>
          <a:xfrm>
            <a:off x="7549920" y="4951800"/>
            <a:ext cx="646920" cy="318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10" name="Flèche : droite 12"/>
          <p:cNvSpPr/>
          <p:nvPr/>
        </p:nvSpPr>
        <p:spPr>
          <a:xfrm>
            <a:off x="7549920" y="2467800"/>
            <a:ext cx="646920" cy="318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11" name="ZoneTexte 13"/>
          <p:cNvSpPr/>
          <p:nvPr/>
        </p:nvSpPr>
        <p:spPr>
          <a:xfrm>
            <a:off x="7575120" y="4494240"/>
            <a:ext cx="72252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242s</a:t>
            </a:r>
            <a:endParaRPr b="0" lang="en-US" sz="1800" spc="-1" strike="noStrike">
              <a:latin typeface="Arial"/>
            </a:endParaRPr>
          </a:p>
        </p:txBody>
      </p:sp>
      <p:sp>
        <p:nvSpPr>
          <p:cNvPr id="412" name="ZoneTexte 14"/>
          <p:cNvSpPr/>
          <p:nvPr/>
        </p:nvSpPr>
        <p:spPr>
          <a:xfrm>
            <a:off x="7575120" y="2060280"/>
            <a:ext cx="72252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914s</a:t>
            </a:r>
            <a:endParaRPr b="0" lang="en-US" sz="1800" spc="-1" strike="noStrike">
              <a:latin typeface="Arial"/>
            </a:endParaRPr>
          </a:p>
        </p:txBody>
      </p:sp>
      <p:sp>
        <p:nvSpPr>
          <p:cNvPr id="413" name="ZoneTexte 15"/>
          <p:cNvSpPr/>
          <p:nvPr/>
        </p:nvSpPr>
        <p:spPr>
          <a:xfrm>
            <a:off x="8959680" y="6171840"/>
            <a:ext cx="344664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Swept volumes by </a:t>
            </a:r>
            <a:r>
              <a:rPr b="0" lang="en-US" sz="1800" spc="-1" strike="noStrike">
                <a:solidFill>
                  <a:srgbClr val="ffc000"/>
                </a:solidFill>
                <a:latin typeface="Calibri"/>
                <a:ea typeface="DejaVu Sans"/>
              </a:rPr>
              <a:t>[RMAGS GmbH]</a:t>
            </a:r>
            <a:endParaRPr b="0" lang="en-US" sz="1800" spc="-1" strike="noStrike">
              <a:latin typeface="Arial"/>
            </a:endParaRPr>
          </a:p>
        </p:txBody>
      </p:sp>
      <p:sp>
        <p:nvSpPr>
          <p:cNvPr id="414" name="PlaceHolder 4"/>
          <p:cNvSpPr>
            <a:spLocks noGrp="1"/>
          </p:cNvSpPr>
          <p:nvPr>
            <p:ph/>
          </p:nvPr>
        </p:nvSpPr>
        <p:spPr>
          <a:xfrm>
            <a:off x="408960" y="1713960"/>
            <a:ext cx="5456520" cy="1807920"/>
          </a:xfrm>
          <a:prstGeom prst="rect">
            <a:avLst/>
          </a:prstGeom>
          <a:noFill/>
          <a:ln w="0">
            <a:noFill/>
          </a:ln>
        </p:spPr>
        <p:txBody>
          <a:bodyPr lIns="0" rIns="90000" tIns="45000" bIns="45000" anchor="t">
            <a:normAutofit fontScale="91000"/>
          </a:bodyPr>
          <a:p>
            <a:pPr marL="228600" indent="-228600">
              <a:lnSpc>
                <a:spcPct val="130000"/>
              </a:lnSpc>
              <a:spcBef>
                <a:spcPts val="1001"/>
              </a:spcBef>
              <a:spcAft>
                <a:spcPts val="601"/>
              </a:spcAft>
              <a:buNone/>
              <a:tabLst>
                <a:tab algn="l" pos="0"/>
              </a:tabLst>
            </a:pPr>
            <a:r>
              <a:rPr b="1" lang="en-US" sz="1600" spc="-1" strike="noStrike">
                <a:solidFill>
                  <a:srgbClr val="000000"/>
                </a:solidFill>
                <a:latin typeface="Calibri"/>
                <a:ea typeface="Arial"/>
              </a:rPr>
              <a:t>Input:</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0" lang="en-US" sz="1600" spc="-1" strike="noStrike">
                <a:solidFill>
                  <a:srgbClr val="000000"/>
                </a:solidFill>
                <a:latin typeface="Calibri"/>
                <a:ea typeface="Arial"/>
              </a:rPr>
              <a:t>Very large mesh</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0" lang="en-US" sz="1600" spc="-1" strike="noStrike">
                <a:solidFill>
                  <a:srgbClr val="000000"/>
                </a:solidFill>
                <a:latin typeface="Calibri"/>
                <a:ea typeface="Arial"/>
              </a:rPr>
              <a:t>Complex inner structures</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0" lang="en-US" sz="1600" spc="-1" strike="noStrike">
                <a:solidFill>
                  <a:srgbClr val="000000"/>
                </a:solidFill>
                <a:latin typeface="Calibri"/>
                <a:ea typeface="Arial"/>
              </a:rPr>
              <a:t>All kinds of defects</a:t>
            </a:r>
            <a:endParaRPr b="0" lang="en-US" sz="1600" spc="-1" strike="noStrike">
              <a:latin typeface="Arial"/>
            </a:endParaRPr>
          </a:p>
        </p:txBody>
      </p:sp>
      <p:sp>
        <p:nvSpPr>
          <p:cNvPr id="415" name="Espace réservé du contenu 3"/>
          <p:cNvSpPr/>
          <p:nvPr/>
        </p:nvSpPr>
        <p:spPr>
          <a:xfrm>
            <a:off x="408960" y="3940200"/>
            <a:ext cx="5456520" cy="1930320"/>
          </a:xfrm>
          <a:prstGeom prst="rect">
            <a:avLst/>
          </a:prstGeom>
          <a:noFill/>
          <a:ln w="0">
            <a:noFill/>
          </a:ln>
        </p:spPr>
        <p:style>
          <a:lnRef idx="0"/>
          <a:fillRef idx="0"/>
          <a:effectRef idx="0"/>
          <a:fontRef idx="minor"/>
        </p:style>
        <p:txBody>
          <a:bodyPr lIns="0" rIns="90000" tIns="45000" bIns="45000" anchor="t">
            <a:normAutofit fontScale="97000"/>
          </a:bodyPr>
          <a:p>
            <a:pPr>
              <a:lnSpc>
                <a:spcPct val="130000"/>
              </a:lnSpc>
              <a:spcAft>
                <a:spcPts val="601"/>
              </a:spcAft>
              <a:buNone/>
              <a:tabLst>
                <a:tab algn="l" pos="0"/>
              </a:tabLst>
            </a:pPr>
            <a:r>
              <a:rPr b="1" lang="en-US" sz="1600" spc="-1" strike="noStrike">
                <a:solidFill>
                  <a:srgbClr val="000000"/>
                </a:solidFill>
                <a:latin typeface="Calibri"/>
                <a:ea typeface="Arial"/>
              </a:rPr>
              <a:t>Output:</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Lower mesh complexity</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Valid mesh with no internal elements</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Faster sweeping</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Conservative and tight w.r.t. to exact sweep</a:t>
            </a:r>
            <a:endParaRPr b="0" lang="en-US" sz="1600" spc="-1" strike="noStrike">
              <a:latin typeface="Arial"/>
            </a:endParaRPr>
          </a:p>
        </p:txBody>
      </p:sp>
      <p:sp>
        <p:nvSpPr>
          <p:cNvPr id="416" name="ZoneTexte 1"/>
          <p:cNvSpPr/>
          <p:nvPr/>
        </p:nvSpPr>
        <p:spPr>
          <a:xfrm>
            <a:off x="6120360" y="354420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Arial"/>
                <a:ea typeface="DejaVu Sans"/>
              </a:rPr>
              <a:t>1.7M facets</a:t>
            </a:r>
            <a:endParaRPr b="0" lang="en-US" sz="1600" spc="-1" strike="noStrike">
              <a:latin typeface="Arial"/>
            </a:endParaRPr>
          </a:p>
        </p:txBody>
      </p:sp>
      <p:sp>
        <p:nvSpPr>
          <p:cNvPr id="417" name="ZoneTexte 2"/>
          <p:cNvSpPr/>
          <p:nvPr/>
        </p:nvSpPr>
        <p:spPr>
          <a:xfrm>
            <a:off x="6120360" y="598536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Arial"/>
                <a:ea typeface="DejaVu Sans"/>
              </a:rPr>
              <a:t>57k facets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Image 2" descr="Une image contenant texte&#10;&#10;Description générée automatiquement"/>
          <p:cNvPicPr/>
          <p:nvPr/>
        </p:nvPicPr>
        <p:blipFill>
          <a:blip r:embed="rId1"/>
          <a:stretch/>
        </p:blipFill>
        <p:spPr>
          <a:xfrm>
            <a:off x="3310200" y="1374840"/>
            <a:ext cx="5968440" cy="5115960"/>
          </a:xfrm>
          <a:prstGeom prst="rect">
            <a:avLst/>
          </a:prstGeom>
          <a:ln w="0">
            <a:noFill/>
          </a:ln>
        </p:spPr>
      </p:pic>
      <p:sp>
        <p:nvSpPr>
          <p:cNvPr id="209" name="PlaceHolder 1"/>
          <p:cNvSpPr>
            <a:spLocks noGrp="1"/>
          </p:cNvSpPr>
          <p:nvPr>
            <p:ph/>
          </p:nvPr>
        </p:nvSpPr>
        <p:spPr>
          <a:xfrm>
            <a:off x="429120" y="2381400"/>
            <a:ext cx="5442120" cy="338940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p:txBody>
      </p:sp>
      <p:sp>
        <p:nvSpPr>
          <p:cNvPr id="210"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11"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FD75CCDF-B5F0-4F92-8308-B1CE0B005813}" type="slidenum">
              <a:rPr b="0" lang="en-US" sz="800" spc="-1" strike="noStrike">
                <a:solidFill>
                  <a:srgbClr val="e6af57"/>
                </a:solidFill>
                <a:latin typeface="Calibri"/>
                <a:ea typeface="DejaVu Sans"/>
              </a:rPr>
              <a:t>3</a:t>
            </a:fld>
            <a:endParaRPr b="0" lang="en-US" sz="800" spc="-1" strike="noStrike">
              <a:latin typeface="Times New Roman"/>
            </a:endParaRPr>
          </a:p>
        </p:txBody>
      </p:sp>
      <p:sp>
        <p:nvSpPr>
          <p:cNvPr id="212"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Motivation: mesh validity</a:t>
            </a:r>
            <a:endParaRPr b="0" lang="en-US" sz="2600" spc="-1" strike="noStrike">
              <a:latin typeface="Arial"/>
            </a:endParaRPr>
          </a:p>
        </p:txBody>
      </p:sp>
      <p:sp>
        <p:nvSpPr>
          <p:cNvPr id="213" name="ZoneTexte 2"/>
          <p:cNvSpPr/>
          <p:nvPr/>
        </p:nvSpPr>
        <p:spPr>
          <a:xfrm>
            <a:off x="6763320" y="5925600"/>
            <a:ext cx="274212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Chevy Engine </a:t>
            </a:r>
            <a:r>
              <a:rPr b="0" lang="en-US" sz="1800" spc="-1" strike="noStrike">
                <a:solidFill>
                  <a:srgbClr val="ff9900"/>
                </a:solidFill>
                <a:latin typeface="Calibri"/>
                <a:ea typeface="DejaVu Sans"/>
              </a:rPr>
              <a:t>[GrabCAD]</a:t>
            </a:r>
            <a:endParaRPr b="0" lang="en-US" sz="1800" spc="-1" strike="noStrike">
              <a:latin typeface="Arial"/>
            </a:endParaRPr>
          </a:p>
        </p:txBody>
      </p:sp>
      <p:sp>
        <p:nvSpPr>
          <p:cNvPr id="214" name="Text Placeholder 20"/>
          <p:cNvSpPr/>
          <p:nvPr/>
        </p:nvSpPr>
        <p:spPr>
          <a:xfrm>
            <a:off x="429120" y="1669320"/>
            <a:ext cx="543960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Many meshes are not valid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Analysis</a:t>
            </a:r>
            <a:endParaRPr b="0" lang="en-US" sz="4000" spc="-1" strike="noStrike">
              <a:latin typeface="Arial"/>
            </a:endParaRPr>
          </a:p>
        </p:txBody>
      </p:sp>
      <p:sp>
        <p:nvSpPr>
          <p:cNvPr id="419"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endParaRPr b="0" lang="en-US" sz="3200" spc="-1" strike="noStrike">
              <a:latin typeface="Arial"/>
            </a:endParaRPr>
          </a:p>
        </p:txBody>
      </p:sp>
      <p:sp>
        <p:nvSpPr>
          <p:cNvPr id="420"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22"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29EFC6C0-4C6D-4D10-B38A-75019BECD109}"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23"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The alpha parameter</a:t>
            </a:r>
            <a:endParaRPr b="0" lang="en-US" sz="2600" spc="-1" strike="noStrike">
              <a:latin typeface="Arial"/>
            </a:endParaRPr>
          </a:p>
        </p:txBody>
      </p:sp>
      <p:pic>
        <p:nvPicPr>
          <p:cNvPr id="424" name="Image 2" descr="Une image contenant roue, transport&#10;&#10;Description générée automatiquement"/>
          <p:cNvPicPr/>
          <p:nvPr/>
        </p:nvPicPr>
        <p:blipFill>
          <a:blip r:embed="rId1"/>
          <a:stretch/>
        </p:blipFill>
        <p:spPr>
          <a:xfrm>
            <a:off x="10744200" y="1371600"/>
            <a:ext cx="1397880" cy="1452600"/>
          </a:xfrm>
          <a:prstGeom prst="rect">
            <a:avLst/>
          </a:prstGeom>
          <a:ln w="0">
            <a:noFill/>
          </a:ln>
        </p:spPr>
      </p:pic>
      <p:pic>
        <p:nvPicPr>
          <p:cNvPr id="425" name="Image 3" descr="Une image contenant texte, roue, transport, matériel&#10;&#10;Description générée automatiquement"/>
          <p:cNvPicPr/>
          <p:nvPr/>
        </p:nvPicPr>
        <p:blipFill>
          <a:blip r:embed="rId2"/>
          <a:stretch/>
        </p:blipFill>
        <p:spPr>
          <a:xfrm>
            <a:off x="8686800" y="2961000"/>
            <a:ext cx="2707200" cy="2753280"/>
          </a:xfrm>
          <a:prstGeom prst="rect">
            <a:avLst/>
          </a:prstGeom>
          <a:ln w="0">
            <a:noFill/>
          </a:ln>
        </p:spPr>
      </p:pic>
      <p:pic>
        <p:nvPicPr>
          <p:cNvPr id="426" name="Image 4" descr=""/>
          <p:cNvPicPr/>
          <p:nvPr/>
        </p:nvPicPr>
        <p:blipFill>
          <a:blip r:embed="rId3"/>
          <a:stretch/>
        </p:blipFill>
        <p:spPr>
          <a:xfrm>
            <a:off x="432720" y="3007080"/>
            <a:ext cx="2476800" cy="2707200"/>
          </a:xfrm>
          <a:prstGeom prst="rect">
            <a:avLst/>
          </a:prstGeom>
          <a:ln w="0">
            <a:noFill/>
          </a:ln>
        </p:spPr>
      </p:pic>
      <p:pic>
        <p:nvPicPr>
          <p:cNvPr id="427" name="Image 5" descr="Une image contenant roue, transport, frein à disque&#10;&#10;Description générée automatiquement"/>
          <p:cNvPicPr/>
          <p:nvPr/>
        </p:nvPicPr>
        <p:blipFill>
          <a:blip r:embed="rId4"/>
          <a:stretch/>
        </p:blipFill>
        <p:spPr>
          <a:xfrm>
            <a:off x="4572000" y="3018600"/>
            <a:ext cx="2649600" cy="2695680"/>
          </a:xfrm>
          <a:prstGeom prst="rect">
            <a:avLst/>
          </a:prstGeom>
          <a:ln w="0">
            <a:noFill/>
          </a:ln>
        </p:spPr>
      </p:pic>
      <p:sp>
        <p:nvSpPr>
          <p:cNvPr id="428" name="ZoneTexte 5"/>
          <p:cNvSpPr/>
          <p:nvPr/>
        </p:nvSpPr>
        <p:spPr>
          <a:xfrm>
            <a:off x="4614480" y="4916520"/>
            <a:ext cx="2742120" cy="422280"/>
          </a:xfrm>
          <a:prstGeom prst="rect">
            <a:avLst/>
          </a:prstGeom>
          <a:noFill/>
          <a:ln w="0">
            <a:noFill/>
          </a:ln>
        </p:spPr>
        <p:style>
          <a:lnRef idx="0"/>
          <a:fillRef idx="0"/>
          <a:effectRef idx="0"/>
          <a:fontRef idx="minor"/>
        </p:style>
      </p:sp>
      <p:sp>
        <p:nvSpPr>
          <p:cNvPr id="429" name="Connecteur droit avec flèche 11"/>
          <p:cNvSpPr/>
          <p:nvPr/>
        </p:nvSpPr>
        <p:spPr>
          <a:xfrm flipV="1">
            <a:off x="457560" y="5941800"/>
            <a:ext cx="10971720" cy="63360"/>
          </a:xfrm>
          <a:custGeom>
            <a:avLst/>
            <a:gdLst/>
            <a:ahLst/>
            <a:rect l="l" t="t" r="r" b="b"/>
            <a:pathLst>
              <a:path w="21600" h="21600">
                <a:moveTo>
                  <a:pt x="0" y="0"/>
                </a:moveTo>
                <a:lnTo>
                  <a:pt x="21600" y="21600"/>
                </a:lnTo>
              </a:path>
            </a:pathLst>
          </a:custGeom>
          <a:noFill/>
          <a:ln>
            <a:solidFill>
              <a:srgbClr val="0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430" name="ZoneTexte 12"/>
          <p:cNvSpPr/>
          <p:nvPr/>
        </p:nvSpPr>
        <p:spPr>
          <a:xfrm>
            <a:off x="457200" y="599364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1" lang="en-US" sz="1600" spc="-1" strike="noStrike">
                <a:solidFill>
                  <a:srgbClr val="4767aa"/>
                </a:solidFill>
                <a:latin typeface="Calibri"/>
                <a:ea typeface="Arial"/>
              </a:rPr>
              <a:t>Lower complexity </a:t>
            </a:r>
            <a:endParaRPr b="0" lang="en-US" sz="1600" spc="-1" strike="noStrike">
              <a:latin typeface="Arial"/>
            </a:endParaRPr>
          </a:p>
        </p:txBody>
      </p:sp>
      <p:sp>
        <p:nvSpPr>
          <p:cNvPr id="431" name="ZoneTexte 14"/>
          <p:cNvSpPr/>
          <p:nvPr/>
        </p:nvSpPr>
        <p:spPr>
          <a:xfrm>
            <a:off x="10058400" y="594360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1" lang="en-US" sz="1600" spc="-1" strike="noStrike">
                <a:solidFill>
                  <a:srgbClr val="4767aa"/>
                </a:solidFill>
                <a:latin typeface="Calibri"/>
                <a:ea typeface="Arial"/>
              </a:rPr>
              <a:t>Higher complexity</a:t>
            </a:r>
            <a:endParaRPr b="0" lang="en-US" sz="1600" spc="-1" strike="noStrike">
              <a:latin typeface="Arial"/>
            </a:endParaRPr>
          </a:p>
        </p:txBody>
      </p:sp>
      <p:sp>
        <p:nvSpPr>
          <p:cNvPr id="432" name="Content Placeholder 1"/>
          <p:cNvSpPr/>
          <p:nvPr/>
        </p:nvSpPr>
        <p:spPr>
          <a:xfrm>
            <a:off x="432720" y="1600200"/>
            <a:ext cx="8024760" cy="228528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Main purpose: control the diameter of cavities to be explored</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Can be arbitrarily small</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Controls the output complexity</a:t>
            </a:r>
            <a:endParaRPr b="0" lang="en-US" sz="1600" spc="-1" strike="noStrike">
              <a:latin typeface="Arial"/>
            </a:endParaRPr>
          </a:p>
          <a:p>
            <a:pPr>
              <a:lnSpc>
                <a:spcPct val="130000"/>
              </a:lnSpc>
              <a:spcAft>
                <a:spcPts val="601"/>
              </a:spcAft>
              <a:buNone/>
              <a:tabLst>
                <a:tab algn="l" pos="0"/>
              </a:tabLst>
            </a:pPr>
            <a:br/>
            <a:endParaRPr b="0" lang="en-US" sz="1600" spc="-1" strike="noStrike">
              <a:latin typeface="Arial"/>
            </a:endParaRPr>
          </a:p>
        </p:txBody>
      </p:sp>
      <p:sp>
        <p:nvSpPr>
          <p:cNvPr id="433" name="ZoneTexte 8"/>
          <p:cNvSpPr/>
          <p:nvPr/>
        </p:nvSpPr>
        <p:spPr>
          <a:xfrm>
            <a:off x="2057400" y="5486400"/>
            <a:ext cx="251388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en-US" sz="1600" spc="-1" strike="noStrike">
                <a:solidFill>
                  <a:srgbClr val="cf8b1f"/>
                </a:solidFill>
                <a:latin typeface="Calibri"/>
                <a:ea typeface="Arial"/>
              </a:rPr>
              <a:t>Alpha = BBox diagonal / 20</a:t>
            </a:r>
            <a:endParaRPr b="0" lang="en-US" sz="1600" spc="-1" strike="noStrike">
              <a:latin typeface="Arial"/>
            </a:endParaRPr>
          </a:p>
        </p:txBody>
      </p:sp>
      <p:sp>
        <p:nvSpPr>
          <p:cNvPr id="434" name="ZoneTexte 9"/>
          <p:cNvSpPr/>
          <p:nvPr/>
        </p:nvSpPr>
        <p:spPr>
          <a:xfrm>
            <a:off x="6629400" y="5486400"/>
            <a:ext cx="91368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en-US" sz="1600" spc="-1" strike="noStrike">
                <a:solidFill>
                  <a:srgbClr val="cf8b1f"/>
                </a:solidFill>
                <a:latin typeface="Calibri"/>
                <a:ea typeface="Arial"/>
              </a:rPr>
              <a:t>/  50</a:t>
            </a:r>
            <a:endParaRPr b="0" lang="en-US" sz="1600" spc="-1" strike="noStrike">
              <a:latin typeface="Arial"/>
            </a:endParaRPr>
          </a:p>
        </p:txBody>
      </p:sp>
      <p:sp>
        <p:nvSpPr>
          <p:cNvPr id="435" name="ZoneTexte 18"/>
          <p:cNvSpPr/>
          <p:nvPr/>
        </p:nvSpPr>
        <p:spPr>
          <a:xfrm>
            <a:off x="10908000" y="5486400"/>
            <a:ext cx="97848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en-US" sz="1600" spc="-1" strike="noStrike">
                <a:solidFill>
                  <a:srgbClr val="cf8b1f"/>
                </a:solidFill>
                <a:latin typeface="Calibri"/>
                <a:ea typeface="Arial"/>
              </a:rPr>
              <a:t>/ 150</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37"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8092F191-216E-4BAB-B219-08EADE065072}"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38"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The offset parameter</a:t>
            </a:r>
            <a:endParaRPr b="0" lang="en-US" sz="2600" spc="-1" strike="noStrike">
              <a:latin typeface="Arial"/>
            </a:endParaRPr>
          </a:p>
        </p:txBody>
      </p:sp>
      <p:sp>
        <p:nvSpPr>
          <p:cNvPr id="439" name="Content Placeholder 21"/>
          <p:cNvSpPr/>
          <p:nvPr/>
        </p:nvSpPr>
        <p:spPr>
          <a:xfrm>
            <a:off x="463680" y="2471400"/>
            <a:ext cx="7453440" cy="166284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br/>
            <a:endParaRPr b="0" lang="en-US" sz="1800" spc="-1" strike="noStrike">
              <a:latin typeface="Arial"/>
            </a:endParaRPr>
          </a:p>
        </p:txBody>
      </p:sp>
      <p:pic>
        <p:nvPicPr>
          <p:cNvPr id="440" name="Image 5" descr=""/>
          <p:cNvPicPr/>
          <p:nvPr/>
        </p:nvPicPr>
        <p:blipFill>
          <a:blip r:embed="rId1"/>
          <a:stretch/>
        </p:blipFill>
        <p:spPr>
          <a:xfrm>
            <a:off x="50040" y="3815280"/>
            <a:ext cx="12137040" cy="2552760"/>
          </a:xfrm>
          <a:prstGeom prst="rect">
            <a:avLst/>
          </a:prstGeom>
          <a:ln w="0">
            <a:noFill/>
          </a:ln>
        </p:spPr>
      </p:pic>
      <p:sp>
        <p:nvSpPr>
          <p:cNvPr id="441" name="Content Placeholder 23"/>
          <p:cNvSpPr/>
          <p:nvPr/>
        </p:nvSpPr>
        <p:spPr>
          <a:xfrm>
            <a:off x="432720" y="1600200"/>
            <a:ext cx="5281560" cy="241560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Main purpose: guarantee closed 2-manifold mesh</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Can be arbitrarily small</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Can also act as a defeaturing parameter, </a:t>
            </a:r>
            <a:br/>
            <a:r>
              <a:rPr b="0" lang="en-US" sz="1600" spc="-1" strike="noStrike">
                <a:solidFill>
                  <a:srgbClr val="000000"/>
                </a:solidFill>
                <a:latin typeface="Calibri"/>
                <a:ea typeface="Arial"/>
              </a:rPr>
              <a:t>at the cost of tightness (similar to </a:t>
            </a:r>
            <a:r>
              <a:rPr b="0" lang="en-US" sz="1600" spc="-1" strike="noStrike">
                <a:solidFill>
                  <a:srgbClr val="e6af00"/>
                </a:solidFill>
                <a:latin typeface="Calibri"/>
                <a:ea typeface="Arial"/>
              </a:rPr>
              <a:t>[Shewchuk 04]</a:t>
            </a:r>
            <a:r>
              <a:rPr b="0" lang="en-US" sz="1600" spc="-1" strike="noStrike">
                <a:solidFill>
                  <a:srgbClr val="000000"/>
                </a:solidFill>
                <a:latin typeface="Calibri"/>
                <a:ea typeface="Arial"/>
              </a:rPr>
              <a:t>)</a:t>
            </a:r>
            <a:endParaRPr b="0" lang="en-US" sz="1600" spc="-1" strike="noStrike">
              <a:latin typeface="Arial"/>
            </a:endParaRPr>
          </a:p>
          <a:p>
            <a:pPr>
              <a:lnSpc>
                <a:spcPct val="130000"/>
              </a:lnSpc>
              <a:spcAft>
                <a:spcPts val="601"/>
              </a:spcAft>
              <a:buNone/>
              <a:tabLst>
                <a:tab algn="l" pos="0"/>
              </a:tabLst>
            </a:pPr>
            <a:br/>
            <a:endParaRPr b="0" lang="en-US" sz="1600" spc="-1" strike="noStrike">
              <a:latin typeface="Arial"/>
            </a:endParaRPr>
          </a:p>
        </p:txBody>
      </p:sp>
      <p:pic>
        <p:nvPicPr>
          <p:cNvPr id="442" name="Image 2" descr="Une image contenant graphiques vectoriels&#10;&#10;Description générée automatiquement"/>
          <p:cNvPicPr/>
          <p:nvPr/>
        </p:nvPicPr>
        <p:blipFill>
          <a:blip r:embed="rId2"/>
          <a:srcRect l="14795" t="10610" r="12300" b="9480"/>
          <a:stretch/>
        </p:blipFill>
        <p:spPr>
          <a:xfrm>
            <a:off x="5173920" y="646200"/>
            <a:ext cx="4263120" cy="36896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3" name="PlaceHolder 1"/>
          <p:cNvSpPr>
            <a:spLocks noGrp="1"/>
          </p:cNvSpPr>
          <p:nvPr>
            <p:ph/>
          </p:nvPr>
        </p:nvSpPr>
        <p:spPr>
          <a:xfrm>
            <a:off x="434880" y="4078080"/>
            <a:ext cx="5281560" cy="159228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en-US" sz="1600" spc="-1" strike="noStrike">
                <a:solidFill>
                  <a:srgbClr val="000000"/>
                </a:solidFill>
                <a:latin typeface="Calibri"/>
                <a:ea typeface="DejaVu Sans"/>
              </a:rPr>
              <a:t>Can also act as a defeaturing parameter, </a:t>
            </a:r>
            <a:br/>
            <a:r>
              <a:rPr b="0" lang="en-US" sz="1600" spc="-1" strike="noStrike">
                <a:solidFill>
                  <a:srgbClr val="000000"/>
                </a:solidFill>
                <a:latin typeface="Calibri"/>
                <a:ea typeface="DejaVu Sans"/>
              </a:rPr>
              <a:t>at the cost of tightness (similar to </a:t>
            </a:r>
            <a:r>
              <a:rPr b="0" lang="en-US" sz="1600" spc="-1" strike="noStrike">
                <a:solidFill>
                  <a:srgbClr val="e6af00"/>
                </a:solidFill>
                <a:latin typeface="Calibri"/>
                <a:ea typeface="DejaVu Sans"/>
              </a:rPr>
              <a:t>[Shewchuk 04]</a:t>
            </a:r>
            <a:r>
              <a:rPr b="0" lang="en-US" sz="1600" spc="-1" strike="noStrike">
                <a:solidFill>
                  <a:srgbClr val="000000"/>
                </a:solidFill>
                <a:latin typeface="Calibri"/>
                <a:ea typeface="DejaVu Sans"/>
              </a:rPr>
              <a:t>)</a:t>
            </a:r>
            <a:endParaRPr b="0" lang="en-US" sz="1600" spc="-1" strike="noStrike">
              <a:latin typeface="Arial"/>
            </a:endParaRPr>
          </a:p>
          <a:p>
            <a:pPr marL="228600" indent="-228600">
              <a:lnSpc>
                <a:spcPct val="130000"/>
              </a:lnSpc>
              <a:spcBef>
                <a:spcPts val="1001"/>
              </a:spcBef>
              <a:spcAft>
                <a:spcPts val="601"/>
              </a:spcAft>
              <a:buNone/>
              <a:tabLst>
                <a:tab algn="l" pos="0"/>
              </a:tabLst>
            </a:pPr>
            <a:br/>
            <a:endParaRPr b="0" lang="en-US" sz="1600" spc="-1" strike="noStrike">
              <a:latin typeface="Arial"/>
            </a:endParaRPr>
          </a:p>
        </p:txBody>
      </p:sp>
      <p:sp>
        <p:nvSpPr>
          <p:cNvPr id="444"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45"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8C073FA6-2445-4C24-B345-6592F330E985}"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46"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Combined influence</a:t>
            </a:r>
            <a:endParaRPr b="0" lang="en-US" sz="2600" spc="-1" strike="noStrike">
              <a:latin typeface="Arial"/>
            </a:endParaRPr>
          </a:p>
        </p:txBody>
      </p:sp>
      <p:sp>
        <p:nvSpPr>
          <p:cNvPr id="447" name="PlaceHolder 5"/>
          <p:cNvSpPr>
            <a:spLocks noGrp="1"/>
          </p:cNvSpPr>
          <p:nvPr>
            <p:ph/>
          </p:nvPr>
        </p:nvSpPr>
        <p:spPr>
          <a:xfrm>
            <a:off x="429120" y="2381400"/>
            <a:ext cx="5456520" cy="100296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fr-FR" sz="1600" spc="-1" strike="noStrike">
                <a:solidFill>
                  <a:srgbClr val="000000"/>
                </a:solidFill>
                <a:latin typeface="Calibri"/>
                <a:ea typeface="Arial"/>
              </a:rPr>
              <a:t>Controls the diameter of cavities to be explored</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pPr>
            <a:r>
              <a:rPr b="0" lang="fr-FR" sz="1600" spc="-1" strike="noStrike">
                <a:solidFill>
                  <a:srgbClr val="000000"/>
                </a:solidFill>
                <a:latin typeface="Calibri"/>
                <a:ea typeface="Arial"/>
              </a:rPr>
              <a:t>Acts as sizing field</a:t>
            </a:r>
            <a:endParaRPr b="0" lang="en-US" sz="1600" spc="-1" strike="noStrike">
              <a:latin typeface="Arial"/>
            </a:endParaRPr>
          </a:p>
        </p:txBody>
      </p:sp>
      <p:sp>
        <p:nvSpPr>
          <p:cNvPr id="448" name="PlaceHolder 6"/>
          <p:cNvSpPr>
            <a:spLocks noGrp="1"/>
          </p:cNvSpPr>
          <p:nvPr>
            <p:ph/>
          </p:nvPr>
        </p:nvSpPr>
        <p:spPr>
          <a:xfrm>
            <a:off x="429120" y="187524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Alpha </a:t>
            </a:r>
            <a:endParaRPr b="0" lang="en-US" sz="1800" spc="-1" strike="noStrike">
              <a:latin typeface="Arial"/>
            </a:endParaRPr>
          </a:p>
        </p:txBody>
      </p:sp>
      <p:sp>
        <p:nvSpPr>
          <p:cNvPr id="449" name="PlaceHolder 7"/>
          <p:cNvSpPr>
            <a:spLocks noGrp="1"/>
          </p:cNvSpPr>
          <p:nvPr>
            <p:ph/>
          </p:nvPr>
        </p:nvSpPr>
        <p:spPr>
          <a:xfrm>
            <a:off x="434880" y="361476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Offset</a:t>
            </a:r>
            <a:endParaRPr b="0" lang="en-US" sz="1800" spc="-1" strike="noStrike">
              <a:latin typeface="Arial"/>
            </a:endParaRPr>
          </a:p>
        </p:txBody>
      </p:sp>
      <p:grpSp>
        <p:nvGrpSpPr>
          <p:cNvPr id="450" name="Groupe 9"/>
          <p:cNvGrpSpPr/>
          <p:nvPr/>
        </p:nvGrpSpPr>
        <p:grpSpPr>
          <a:xfrm>
            <a:off x="4745160" y="669240"/>
            <a:ext cx="7350840" cy="5748120"/>
            <a:chOff x="4745160" y="669240"/>
            <a:chExt cx="7350840" cy="5748120"/>
          </a:xfrm>
        </p:grpSpPr>
        <p:pic>
          <p:nvPicPr>
            <p:cNvPr id="451" name="Image 10" descr=""/>
            <p:cNvPicPr/>
            <p:nvPr/>
          </p:nvPicPr>
          <p:blipFill>
            <a:blip r:embed="rId1"/>
            <a:stretch/>
          </p:blipFill>
          <p:spPr>
            <a:xfrm>
              <a:off x="4745160" y="669240"/>
              <a:ext cx="7350840" cy="5748120"/>
            </a:xfrm>
            <a:prstGeom prst="rect">
              <a:avLst/>
            </a:prstGeom>
            <a:ln w="0">
              <a:noFill/>
            </a:ln>
          </p:spPr>
        </p:pic>
        <p:sp>
          <p:nvSpPr>
            <p:cNvPr id="452" name="Connecteur droit avec flèche 11"/>
            <p:cNvSpPr/>
            <p:nvPr/>
          </p:nvSpPr>
          <p:spPr>
            <a:xfrm flipV="1">
              <a:off x="8154360" y="5216040"/>
              <a:ext cx="1217520" cy="663840"/>
            </a:xfrm>
            <a:custGeom>
              <a:avLst/>
              <a:gdLst/>
              <a:ahLst/>
              <a:rect l="l" t="t" r="r" b="b"/>
              <a:pathLst>
                <a:path w="21600" h="21600">
                  <a:moveTo>
                    <a:pt x="0" y="0"/>
                  </a:moveTo>
                  <a:lnTo>
                    <a:pt x="21600" y="21600"/>
                  </a:lnTo>
                </a:path>
              </a:pathLst>
            </a:custGeom>
            <a:noFill/>
            <a:ln w="28575">
              <a:solidFill>
                <a:srgbClr val="0d0d0d"/>
              </a:solidFill>
              <a:tailEnd len="lg" type="triangle" w="lg"/>
            </a:ln>
          </p:spPr>
          <p:style>
            <a:lnRef idx="1">
              <a:schemeClr val="accent1"/>
            </a:lnRef>
            <a:fillRef idx="0">
              <a:schemeClr val="accent1"/>
            </a:fillRef>
            <a:effectRef idx="0">
              <a:schemeClr val="accent1"/>
            </a:effectRef>
            <a:fontRef idx="minor"/>
          </p:style>
        </p:sp>
        <p:sp>
          <p:nvSpPr>
            <p:cNvPr id="453" name="Connecteur droit avec flèche 12"/>
            <p:cNvSpPr/>
            <p:nvPr/>
          </p:nvSpPr>
          <p:spPr>
            <a:xfrm flipH="1" flipV="1">
              <a:off x="7271640" y="5171400"/>
              <a:ext cx="881280" cy="704880"/>
            </a:xfrm>
            <a:custGeom>
              <a:avLst/>
              <a:gdLst/>
              <a:ahLst/>
              <a:rect l="l" t="t" r="r" b="b"/>
              <a:pathLst>
                <a:path w="21600" h="21600">
                  <a:moveTo>
                    <a:pt x="0" y="0"/>
                  </a:moveTo>
                  <a:lnTo>
                    <a:pt x="21600" y="21600"/>
                  </a:lnTo>
                </a:path>
              </a:pathLst>
            </a:custGeom>
            <a:noFill/>
            <a:ln w="28575">
              <a:solidFill>
                <a:srgbClr val="0d0d0d"/>
              </a:solidFill>
              <a:tailEnd len="lg" type="triangle" w="lg"/>
            </a:ln>
          </p:spPr>
          <p:style>
            <a:lnRef idx="1">
              <a:schemeClr val="accent1"/>
            </a:lnRef>
            <a:fillRef idx="0">
              <a:schemeClr val="accent1"/>
            </a:fillRef>
            <a:effectRef idx="0">
              <a:schemeClr val="accent1"/>
            </a:effectRef>
            <a:fontRef idx="minor"/>
          </p:style>
        </p:sp>
        <p:sp>
          <p:nvSpPr>
            <p:cNvPr id="454" name="ZoneTexte 13"/>
            <p:cNvSpPr/>
            <p:nvPr/>
          </p:nvSpPr>
          <p:spPr>
            <a:xfrm>
              <a:off x="9220680" y="5382360"/>
              <a:ext cx="502200" cy="24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fr-FR" sz="1050" spc="-1" strike="noStrike">
                  <a:solidFill>
                    <a:srgbClr val="000000"/>
                  </a:solidFill>
                  <a:latin typeface="Arial"/>
                  <a:ea typeface="DejaVu Sans"/>
                </a:rPr>
                <a:t>alpha</a:t>
              </a:r>
              <a:endParaRPr b="0" lang="en-US" sz="1050" spc="-1" strike="noStrike">
                <a:latin typeface="Arial"/>
              </a:endParaRPr>
            </a:p>
          </p:txBody>
        </p:sp>
        <p:sp>
          <p:nvSpPr>
            <p:cNvPr id="455" name="ZoneTexte 14"/>
            <p:cNvSpPr/>
            <p:nvPr/>
          </p:nvSpPr>
          <p:spPr>
            <a:xfrm>
              <a:off x="7020360" y="5281560"/>
              <a:ext cx="502200" cy="24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fr-FR" sz="1050" spc="-1" strike="noStrike">
                  <a:solidFill>
                    <a:srgbClr val="000000"/>
                  </a:solidFill>
                  <a:latin typeface="Arial"/>
                  <a:ea typeface="DejaVu Sans"/>
                </a:rPr>
                <a:t>offset</a:t>
              </a:r>
              <a:endParaRPr b="0" lang="en-US" sz="1050" spc="-1" strike="noStrike">
                <a:latin typeface="Arial"/>
              </a:endParaRPr>
            </a:p>
          </p:txBody>
        </p:sp>
        <p:sp>
          <p:nvSpPr>
            <p:cNvPr id="456" name="ZoneTexte 15"/>
            <p:cNvSpPr/>
            <p:nvPr/>
          </p:nvSpPr>
          <p:spPr>
            <a:xfrm>
              <a:off x="5669640" y="5883840"/>
              <a:ext cx="465840" cy="24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fr-FR" sz="1050" spc="-1" strike="noStrike">
                  <a:solidFill>
                    <a:srgbClr val="000000"/>
                  </a:solidFill>
                  <a:latin typeface="Arial"/>
                  <a:ea typeface="DejaVu Sans"/>
                </a:rPr>
                <a:t>input</a:t>
              </a:r>
              <a:endParaRPr b="0" lang="en-US" sz="1050" spc="-1" strike="noStrike">
                <a:latin typeface="Arial"/>
              </a:endParaRPr>
            </a:p>
          </p:txBody>
        </p:sp>
      </p:gr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Strengths</a:t>
            </a:r>
            <a:endParaRPr b="0" lang="en-US" sz="4000" spc="-1" strike="noStrike">
              <a:latin typeface="Arial"/>
            </a:endParaRPr>
          </a:p>
        </p:txBody>
      </p:sp>
      <p:sp>
        <p:nvSpPr>
          <p:cNvPr id="458"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endParaRPr b="0" lang="en-US" sz="3200" spc="-1" strike="noStrike">
              <a:latin typeface="Arial"/>
            </a:endParaRPr>
          </a:p>
        </p:txBody>
      </p:sp>
      <p:sp>
        <p:nvSpPr>
          <p:cNvPr id="459"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61"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65DC859C-B699-450A-AC30-5C4DCE7DBA7E}"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62"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OUTPUT Sensitive COMPLEXITY</a:t>
            </a:r>
            <a:endParaRPr b="0" lang="en-US" sz="2600" spc="-1" strike="noStrike">
              <a:latin typeface="Arial"/>
            </a:endParaRPr>
          </a:p>
        </p:txBody>
      </p:sp>
      <p:pic>
        <p:nvPicPr>
          <p:cNvPr id="463" name="Image 3" descr=""/>
          <p:cNvPicPr/>
          <p:nvPr/>
        </p:nvPicPr>
        <p:blipFill>
          <a:blip r:embed="rId1"/>
          <a:stretch/>
        </p:blipFill>
        <p:spPr>
          <a:xfrm>
            <a:off x="457200" y="4058640"/>
            <a:ext cx="3489840" cy="2112840"/>
          </a:xfrm>
          <a:prstGeom prst="rect">
            <a:avLst/>
          </a:prstGeom>
          <a:ln w="0">
            <a:noFill/>
          </a:ln>
        </p:spPr>
      </p:pic>
      <p:pic>
        <p:nvPicPr>
          <p:cNvPr id="464" name="Image 4" descr=""/>
          <p:cNvPicPr/>
          <p:nvPr/>
        </p:nvPicPr>
        <p:blipFill>
          <a:blip r:embed="rId2"/>
          <a:stretch/>
        </p:blipFill>
        <p:spPr>
          <a:xfrm>
            <a:off x="457200" y="1945080"/>
            <a:ext cx="3489840" cy="2112840"/>
          </a:xfrm>
          <a:prstGeom prst="rect">
            <a:avLst/>
          </a:prstGeom>
          <a:ln w="0">
            <a:noFill/>
          </a:ln>
        </p:spPr>
      </p:pic>
      <p:pic>
        <p:nvPicPr>
          <p:cNvPr id="465" name="Image 7" descr=""/>
          <p:cNvPicPr/>
          <p:nvPr/>
        </p:nvPicPr>
        <p:blipFill>
          <a:blip r:embed="rId3"/>
          <a:stretch/>
        </p:blipFill>
        <p:spPr>
          <a:xfrm>
            <a:off x="4669560" y="1875240"/>
            <a:ext cx="7261200" cy="44218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p:nvPr>
        </p:nvSpPr>
        <p:spPr>
          <a:xfrm>
            <a:off x="429120" y="1875240"/>
            <a:ext cx="10146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Distance field-based approach: unconditional robustness to defects </a:t>
            </a:r>
            <a:endParaRPr b="0" lang="en-US" sz="1800" spc="-1" strike="noStrike">
              <a:latin typeface="Arial"/>
            </a:endParaRPr>
          </a:p>
        </p:txBody>
      </p:sp>
      <p:sp>
        <p:nvSpPr>
          <p:cNvPr id="467"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68"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4C55B433-43FB-4FFE-A66C-D8BC56AE8615}"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69"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Robustness</a:t>
            </a:r>
            <a:endParaRPr b="0" lang="en-US" sz="2600" spc="-1" strike="noStrike">
              <a:latin typeface="Arial"/>
            </a:endParaRPr>
          </a:p>
        </p:txBody>
      </p:sp>
      <p:pic>
        <p:nvPicPr>
          <p:cNvPr id="470" name="Image 4" descr=""/>
          <p:cNvPicPr/>
          <p:nvPr/>
        </p:nvPicPr>
        <p:blipFill>
          <a:blip r:embed="rId1"/>
          <a:srcRect l="49063" t="285" r="-262" b="-285"/>
          <a:stretch/>
        </p:blipFill>
        <p:spPr>
          <a:xfrm>
            <a:off x="6464880" y="2999880"/>
            <a:ext cx="4362120" cy="2608920"/>
          </a:xfrm>
          <a:prstGeom prst="rect">
            <a:avLst/>
          </a:prstGeom>
          <a:ln w="0">
            <a:noFill/>
          </a:ln>
        </p:spPr>
      </p:pic>
      <p:pic>
        <p:nvPicPr>
          <p:cNvPr id="471" name="Image 4" descr=""/>
          <p:cNvPicPr/>
          <p:nvPr/>
        </p:nvPicPr>
        <p:blipFill>
          <a:blip r:embed="rId2"/>
          <a:srcRect l="0" t="0" r="51260" b="0"/>
          <a:stretch/>
        </p:blipFill>
        <p:spPr>
          <a:xfrm>
            <a:off x="1031040" y="3001320"/>
            <a:ext cx="4152240" cy="26089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p:nvPr>
        </p:nvSpPr>
        <p:spPr>
          <a:xfrm>
            <a:off x="429120" y="1875240"/>
            <a:ext cx="5329800" cy="61380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Correctness: theoretical guarantees</a:t>
            </a:r>
            <a:endParaRPr b="0" lang="en-US" sz="1800" spc="-1" strike="noStrike">
              <a:latin typeface="Arial"/>
            </a:endParaRPr>
          </a:p>
          <a:p>
            <a:pPr marL="228600" indent="-228600">
              <a:lnSpc>
                <a:spcPct val="100000"/>
              </a:lnSpc>
              <a:spcBef>
                <a:spcPts val="1001"/>
              </a:spcBef>
              <a:spcAft>
                <a:spcPts val="601"/>
              </a:spcAft>
              <a:buNone/>
              <a:tabLst>
                <a:tab algn="l" pos="0"/>
              </a:tabLst>
            </a:pPr>
            <a:br/>
            <a:endParaRPr b="0" lang="en-US" sz="1800" spc="-1" strike="noStrike">
              <a:latin typeface="Arial"/>
            </a:endParaRPr>
          </a:p>
        </p:txBody>
      </p:sp>
      <p:sp>
        <p:nvSpPr>
          <p:cNvPr id="473"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74"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E4ABCF41-574B-43A1-9E03-EFE3DA16DB3C}"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75"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Correctness</a:t>
            </a:r>
            <a:endParaRPr b="0" lang="en-US" sz="2600" spc="-1" strike="noStrike">
              <a:latin typeface="Arial"/>
            </a:endParaRPr>
          </a:p>
        </p:txBody>
      </p:sp>
      <p:sp>
        <p:nvSpPr>
          <p:cNvPr id="476" name="ZoneTexte 3"/>
          <p:cNvSpPr/>
          <p:nvPr/>
        </p:nvSpPr>
        <p:spPr>
          <a:xfrm>
            <a:off x="6075360" y="3274560"/>
            <a:ext cx="9696240" cy="1427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477" name="ZoneTexte 4"/>
          <p:cNvSpPr/>
          <p:nvPr/>
        </p:nvSpPr>
        <p:spPr>
          <a:xfrm>
            <a:off x="431280" y="2760480"/>
            <a:ext cx="5511600" cy="30103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85840" indent="-285840">
              <a:lnSpc>
                <a:spcPct val="100000"/>
              </a:lnSpc>
              <a:buClr>
                <a:srgbClr val="e6af57"/>
              </a:buClr>
              <a:buFont typeface="Arial"/>
              <a:buChar char="•"/>
            </a:pPr>
            <a:r>
              <a:rPr b="1" lang="en-US" sz="1600" spc="-1" strike="noStrike">
                <a:solidFill>
                  <a:srgbClr val="000000"/>
                </a:solidFill>
                <a:latin typeface="Calibri"/>
                <a:ea typeface="Arial"/>
              </a:rPr>
              <a:t>Termination: </a:t>
            </a:r>
            <a:r>
              <a:rPr b="0" lang="en-US" sz="1600" spc="-1" strike="noStrike">
                <a:solidFill>
                  <a:srgbClr val="000000"/>
                </a:solidFill>
                <a:latin typeface="Calibri"/>
                <a:ea typeface="Arial"/>
              </a:rPr>
              <a:t>using a 3D Delaunay triangulation enables use of the usual arguments (separation distance &amp; packing argument)</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No self-intersections, manifold: </a:t>
            </a:r>
            <a:r>
              <a:rPr b="0" lang="en-US" sz="1600" spc="-1" strike="noStrike">
                <a:solidFill>
                  <a:srgbClr val="000000"/>
                </a:solidFill>
                <a:latin typeface="Calibri"/>
                <a:ea typeface="Arial"/>
              </a:rPr>
              <a:t>final surface mesh is extracted from a consistent underlying 3D triangulation</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Closed, and enclosing the input: </a:t>
            </a:r>
            <a:r>
              <a:rPr b="0" lang="en-US" sz="1600" spc="-1" strike="noStrike">
                <a:solidFill>
                  <a:srgbClr val="000000"/>
                </a:solidFill>
                <a:latin typeface="Calibri"/>
                <a:ea typeface="Arial"/>
              </a:rPr>
              <a:t>carving is disallowed if encroaching the input</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Bounded one-sided Hausdorff distance (alpha + offset): </a:t>
            </a:r>
            <a:r>
              <a:rPr b="0" lang="en-US" sz="1600" spc="-1" strike="noStrike">
                <a:solidFill>
                  <a:srgbClr val="000000"/>
                </a:solidFill>
                <a:latin typeface="Calibri"/>
                <a:ea typeface="Arial"/>
              </a:rPr>
              <a:t>faces of the output have a bounded Delaunay ball radius</a:t>
            </a:r>
            <a:r>
              <a:rPr b="1" lang="en-US" sz="1600" spc="-1" strike="noStrike">
                <a:solidFill>
                  <a:srgbClr val="000000"/>
                </a:solidFill>
                <a:latin typeface="Calibri"/>
                <a:ea typeface="Arial"/>
              </a:rPr>
              <a:t> </a:t>
            </a:r>
            <a:endParaRPr b="0" lang="en-US" sz="1600" spc="-1" strike="noStrike">
              <a:latin typeface="Arial"/>
            </a:endParaRPr>
          </a:p>
        </p:txBody>
      </p:sp>
      <p:sp>
        <p:nvSpPr>
          <p:cNvPr id="478" name="Text Placeholder 6"/>
          <p:cNvSpPr/>
          <p:nvPr/>
        </p:nvSpPr>
        <p:spPr>
          <a:xfrm>
            <a:off x="6446880" y="1875240"/>
            <a:ext cx="5439600" cy="487080"/>
          </a:xfrm>
          <a:prstGeom prst="rect">
            <a:avLst/>
          </a:prstGeom>
          <a:noFill/>
          <a:ln w="0">
            <a:noFill/>
          </a:ln>
        </p:spPr>
        <p:style>
          <a:lnRef idx="0"/>
          <a:fillRef idx="0"/>
          <a:effectRef idx="0"/>
          <a:fontRef idx="minor"/>
        </p:style>
        <p:txBody>
          <a:bodyPr lIns="0" rIns="90000" tIns="45000" bIns="45000" anchor="t">
            <a:noAutofit/>
          </a:bodyPr>
          <a:p>
            <a:pPr>
              <a:lnSpc>
                <a:spcPct val="100000"/>
              </a:lnSpc>
              <a:spcAft>
                <a:spcPts val="601"/>
              </a:spcAft>
              <a:buNone/>
              <a:tabLst>
                <a:tab algn="l" pos="0"/>
              </a:tabLst>
            </a:pPr>
            <a:r>
              <a:rPr b="1" lang="en-US" sz="1800" spc="-1" strike="noStrike" cap="all">
                <a:solidFill>
                  <a:srgbClr val="4767aa"/>
                </a:solidFill>
                <a:latin typeface="Calibri"/>
                <a:ea typeface="Arial"/>
              </a:rPr>
              <a:t>Experimental Validation</a:t>
            </a:r>
            <a:endParaRPr b="0" lang="en-US" sz="1800" spc="-1" strike="noStrike">
              <a:latin typeface="Arial"/>
            </a:endParaRPr>
          </a:p>
          <a:p>
            <a:pPr>
              <a:lnSpc>
                <a:spcPct val="100000"/>
              </a:lnSpc>
              <a:spcAft>
                <a:spcPts val="601"/>
              </a:spcAft>
              <a:buNone/>
              <a:tabLst>
                <a:tab algn="l" pos="0"/>
              </a:tabLst>
            </a:pPr>
            <a:br/>
            <a:endParaRPr b="0" lang="en-US" sz="1800" spc="-1" strike="noStrike">
              <a:latin typeface="Arial"/>
            </a:endParaRPr>
          </a:p>
          <a:p>
            <a:pPr>
              <a:lnSpc>
                <a:spcPct val="100000"/>
              </a:lnSpc>
              <a:spcAft>
                <a:spcPts val="601"/>
              </a:spcAft>
              <a:buNone/>
              <a:tabLst>
                <a:tab algn="l" pos="0"/>
              </a:tabLst>
            </a:pPr>
            <a:br/>
            <a:endParaRPr b="0" lang="en-US" sz="1800" spc="-1" strike="noStrike">
              <a:latin typeface="Arial"/>
            </a:endParaRPr>
          </a:p>
        </p:txBody>
      </p:sp>
      <p:sp>
        <p:nvSpPr>
          <p:cNvPr id="479" name="ZoneTexte 6"/>
          <p:cNvSpPr/>
          <p:nvPr/>
        </p:nvSpPr>
        <p:spPr>
          <a:xfrm>
            <a:off x="6489720" y="2743200"/>
            <a:ext cx="5625360" cy="20368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85840" indent="-285840">
              <a:lnSpc>
                <a:spcPct val="100000"/>
              </a:lnSpc>
              <a:buClr>
                <a:srgbClr val="e6af57"/>
              </a:buClr>
              <a:buFont typeface="Arial"/>
              <a:buChar char="•"/>
            </a:pPr>
            <a:r>
              <a:rPr b="1" lang="en-US" sz="1600" spc="-1" strike="noStrike">
                <a:solidFill>
                  <a:srgbClr val="000000"/>
                </a:solidFill>
                <a:latin typeface="Calibri"/>
                <a:ea typeface="Arial"/>
              </a:rPr>
              <a:t>Implementation: </a:t>
            </a:r>
            <a:r>
              <a:rPr b="0" lang="en-US" sz="1600" spc="-1" strike="noStrike">
                <a:solidFill>
                  <a:srgbClr val="000000"/>
                </a:solidFill>
                <a:latin typeface="Calibri"/>
                <a:ea typeface="Arial"/>
              </a:rPr>
              <a:t>Code uses CGAL’s efficient exact predicates to ensure that theoretical guarantees are met.</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Extensive assertions and tests: </a:t>
            </a:r>
            <a:r>
              <a:rPr b="0" lang="en-US" sz="1600" spc="-1" strike="noStrike">
                <a:solidFill>
                  <a:srgbClr val="000000"/>
                </a:solidFill>
                <a:latin typeface="Calibri"/>
                <a:ea typeface="Arial"/>
              </a:rPr>
              <a:t>all checks are performed with exact computations, and the code is tested on large public datasets (Thingi10k, grabCAD, …)</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p:txBody>
      </p:sp>
      <p:sp>
        <p:nvSpPr>
          <p:cNvPr id="480" name="Connecteur droit 519"/>
          <p:cNvSpPr/>
          <p:nvPr/>
        </p:nvSpPr>
        <p:spPr>
          <a:xfrm>
            <a:off x="6172200" y="1600200"/>
            <a:ext cx="360" cy="4572000"/>
          </a:xfrm>
          <a:prstGeom prst="line">
            <a:avLst/>
          </a:prstGeom>
          <a:ln w="0">
            <a:solidFill>
              <a:srgbClr val="3465a4"/>
            </a:solidFill>
          </a:ln>
        </p:spPr>
        <p:style>
          <a:lnRef idx="0"/>
          <a:fillRef idx="0"/>
          <a:effectRef idx="0"/>
          <a:fontRef idx="minor"/>
        </p:style>
      </p:sp>
      <p:grpSp>
        <p:nvGrpSpPr>
          <p:cNvPr id="481" name="Groupe 4"/>
          <p:cNvGrpSpPr/>
          <p:nvPr/>
        </p:nvGrpSpPr>
        <p:grpSpPr>
          <a:xfrm>
            <a:off x="7076160" y="4560840"/>
            <a:ext cx="4181040" cy="1686600"/>
            <a:chOff x="7076160" y="4560840"/>
            <a:chExt cx="4181040" cy="1686600"/>
          </a:xfrm>
        </p:grpSpPr>
        <p:pic>
          <p:nvPicPr>
            <p:cNvPr id="482" name="Image 28" descr=""/>
            <p:cNvPicPr/>
            <p:nvPr/>
          </p:nvPicPr>
          <p:blipFill>
            <a:blip r:embed="rId1"/>
            <a:stretch/>
          </p:blipFill>
          <p:spPr>
            <a:xfrm>
              <a:off x="7076160" y="4560840"/>
              <a:ext cx="4181040" cy="1094760"/>
            </a:xfrm>
            <a:prstGeom prst="rect">
              <a:avLst/>
            </a:prstGeom>
            <a:ln w="0">
              <a:noFill/>
            </a:ln>
          </p:spPr>
        </p:pic>
        <p:sp>
          <p:nvSpPr>
            <p:cNvPr id="483" name="ZoneTexte 7"/>
            <p:cNvSpPr/>
            <p:nvPr/>
          </p:nvSpPr>
          <p:spPr>
            <a:xfrm>
              <a:off x="7076160" y="5761440"/>
              <a:ext cx="4181040" cy="486000"/>
            </a:xfrm>
            <a:prstGeom prst="rect">
              <a:avLst/>
            </a:prstGeom>
            <a:noFill/>
            <a:ln w="0">
              <a:noFill/>
            </a:ln>
          </p:spPr>
          <p:style>
            <a:lnRef idx="0"/>
            <a:fillRef idx="0"/>
            <a:effectRef idx="0"/>
            <a:fontRef idx="minor"/>
          </p:style>
          <p:txBody>
            <a:bodyPr lIns="0" rIns="90000" tIns="45000" bIns="45000" anchor="t">
              <a:spAutoFit/>
            </a:bodyPr>
            <a:p>
              <a:pPr algn="ctr">
                <a:lnSpc>
                  <a:spcPct val="130000"/>
                </a:lnSpc>
                <a:spcAft>
                  <a:spcPts val="601"/>
                </a:spcAft>
                <a:buNone/>
              </a:pPr>
              <a:r>
                <a:rPr b="1" lang="fr-FR" sz="2000" spc="-1" strike="noStrike">
                  <a:solidFill>
                    <a:srgbClr val="000000"/>
                  </a:solidFill>
                  <a:latin typeface="Courier New"/>
                  <a:ea typeface="DejaVu Sans"/>
                </a:rPr>
                <a:t>https://www.cgal.org/</a:t>
              </a:r>
              <a:endParaRPr b="0" lang="en-US" sz="2000" spc="-1" strike="noStrike">
                <a:latin typeface="Arial"/>
              </a:endParaRPr>
            </a:p>
          </p:txBody>
        </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85"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8DA97E36-3EB3-4C05-AB7A-0CD3111B7EAB}"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486"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Genericity</a:t>
            </a:r>
            <a:endParaRPr b="0" lang="en-US" sz="2600" spc="-1" strike="noStrike">
              <a:latin typeface="Arial"/>
            </a:endParaRPr>
          </a:p>
        </p:txBody>
      </p:sp>
      <p:sp>
        <p:nvSpPr>
          <p:cNvPr id="487" name="ZoneTexte 3"/>
          <p:cNvSpPr/>
          <p:nvPr/>
        </p:nvSpPr>
        <p:spPr>
          <a:xfrm>
            <a:off x="6075360" y="3274560"/>
            <a:ext cx="9696240" cy="1427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pic>
        <p:nvPicPr>
          <p:cNvPr id="488" name="Image 2" descr="Une image contenant texte&#10;&#10;Description générée automatiquement"/>
          <p:cNvPicPr/>
          <p:nvPr/>
        </p:nvPicPr>
        <p:blipFill>
          <a:blip r:embed="rId1"/>
          <a:stretch/>
        </p:blipFill>
        <p:spPr>
          <a:xfrm>
            <a:off x="355680" y="3451680"/>
            <a:ext cx="4039560" cy="2456640"/>
          </a:xfrm>
          <a:prstGeom prst="rect">
            <a:avLst/>
          </a:prstGeom>
          <a:ln w="0">
            <a:noFill/>
          </a:ln>
        </p:spPr>
      </p:pic>
      <p:pic>
        <p:nvPicPr>
          <p:cNvPr id="489" name="Image 5" descr=""/>
          <p:cNvPicPr/>
          <p:nvPr/>
        </p:nvPicPr>
        <p:blipFill>
          <a:blip r:embed="rId2"/>
          <a:stretch/>
        </p:blipFill>
        <p:spPr>
          <a:xfrm>
            <a:off x="4645080" y="2434320"/>
            <a:ext cx="7378560" cy="4111920"/>
          </a:xfrm>
          <a:prstGeom prst="rect">
            <a:avLst/>
          </a:prstGeom>
          <a:ln w="0">
            <a:noFill/>
          </a:ln>
        </p:spPr>
      </p:pic>
      <p:sp>
        <p:nvSpPr>
          <p:cNvPr id="490" name="PlaceHolder 4"/>
          <p:cNvSpPr>
            <a:spLocks noGrp="1"/>
          </p:cNvSpPr>
          <p:nvPr>
            <p:ph/>
          </p:nvPr>
        </p:nvSpPr>
        <p:spPr>
          <a:xfrm>
            <a:off x="429120" y="1875240"/>
            <a:ext cx="1025172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fr-FR" sz="1800" spc="-1" strike="noStrike" cap="all">
                <a:solidFill>
                  <a:srgbClr val="4767aa"/>
                </a:solidFill>
                <a:latin typeface="Calibri"/>
                <a:ea typeface="DejaVu Sans"/>
              </a:rPr>
              <a:t>AGnostic to input representation: need only distances and simple intersections </a:t>
            </a:r>
            <a:endParaRPr b="0" lang="en-US" sz="1800" spc="-1" strike="noStrike">
              <a:latin typeface="Arial"/>
            </a:endParaRPr>
          </a:p>
        </p:txBody>
      </p:sp>
      <p:sp>
        <p:nvSpPr>
          <p:cNvPr id="491" name="Connecteur droit avec flèche 7"/>
          <p:cNvSpPr/>
          <p:nvPr/>
        </p:nvSpPr>
        <p:spPr>
          <a:xfrm>
            <a:off x="579240" y="3198240"/>
            <a:ext cx="322920" cy="92016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492" name="Connecteur droit avec flèche 10"/>
          <p:cNvSpPr/>
          <p:nvPr/>
        </p:nvSpPr>
        <p:spPr>
          <a:xfrm>
            <a:off x="1278360" y="2888280"/>
            <a:ext cx="27720" cy="113292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493" name="Connecteur droit avec flèche 11"/>
          <p:cNvSpPr/>
          <p:nvPr/>
        </p:nvSpPr>
        <p:spPr>
          <a:xfrm flipH="1">
            <a:off x="1654560" y="3237120"/>
            <a:ext cx="443880" cy="74160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494" name="ZoneTexte 12"/>
          <p:cNvSpPr/>
          <p:nvPr/>
        </p:nvSpPr>
        <p:spPr>
          <a:xfrm>
            <a:off x="272160" y="2695320"/>
            <a:ext cx="77184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points</a:t>
            </a:r>
            <a:endParaRPr b="0" lang="en-US" sz="1600" spc="-1" strike="noStrike">
              <a:latin typeface="Arial"/>
            </a:endParaRPr>
          </a:p>
        </p:txBody>
      </p:sp>
      <p:sp>
        <p:nvSpPr>
          <p:cNvPr id="495" name="ZoneTexte 13"/>
          <p:cNvSpPr/>
          <p:nvPr/>
        </p:nvSpPr>
        <p:spPr>
          <a:xfrm>
            <a:off x="970920" y="2433240"/>
            <a:ext cx="85428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triangles</a:t>
            </a:r>
            <a:endParaRPr b="0" lang="en-US" sz="1600" spc="-1" strike="noStrike">
              <a:latin typeface="Arial"/>
            </a:endParaRPr>
          </a:p>
        </p:txBody>
      </p:sp>
      <p:sp>
        <p:nvSpPr>
          <p:cNvPr id="496" name="ZoneTexte 14"/>
          <p:cNvSpPr/>
          <p:nvPr/>
        </p:nvSpPr>
        <p:spPr>
          <a:xfrm>
            <a:off x="1827720" y="2829960"/>
            <a:ext cx="91620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segments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
        <p:nvSpPr>
          <p:cNvPr id="498"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EB7C3CCB-A854-4990-9EEB-2F6B1C4E1909}" type="slidenum">
              <a:rPr b="0" lang="en-US" sz="800" spc="-1" strike="noStrike">
                <a:solidFill>
                  <a:srgbClr val="e6af57"/>
                </a:solidFill>
                <a:latin typeface="Arial"/>
                <a:ea typeface="DejaVu Sans"/>
              </a:rPr>
              <a:t>&lt;number&gt;</a:t>
            </a:fld>
            <a:endParaRPr b="0" lang="en-US" sz="800" spc="-1" strike="noStrike">
              <a:latin typeface="Times New Roman"/>
            </a:endParaRPr>
          </a:p>
        </p:txBody>
      </p:sp>
      <p:sp>
        <p:nvSpPr>
          <p:cNvPr id="499"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Arial"/>
                <a:ea typeface="DejaVu Sans"/>
              </a:rPr>
              <a:t>Genericity</a:t>
            </a:r>
            <a:endParaRPr b="0" lang="en-US" sz="2600" spc="-1" strike="noStrike">
              <a:latin typeface="Arial"/>
            </a:endParaRPr>
          </a:p>
        </p:txBody>
      </p:sp>
      <p:sp>
        <p:nvSpPr>
          <p:cNvPr id="500" name="ZoneTexte 3"/>
          <p:cNvSpPr/>
          <p:nvPr/>
        </p:nvSpPr>
        <p:spPr>
          <a:xfrm>
            <a:off x="6075360" y="3274560"/>
            <a:ext cx="9696240" cy="1427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501" name="ZoneTexte 10"/>
          <p:cNvSpPr/>
          <p:nvPr/>
        </p:nvSpPr>
        <p:spPr>
          <a:xfrm>
            <a:off x="4247640" y="3533400"/>
            <a:ext cx="2879280" cy="14605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gn="ctr">
              <a:lnSpc>
                <a:spcPct val="100000"/>
              </a:lnSpc>
              <a:buNone/>
            </a:pPr>
            <a:r>
              <a:rPr b="1" lang="fr-FR" sz="4000" spc="-1" strike="noStrike">
                <a:solidFill>
                  <a:srgbClr val="e16459"/>
                </a:solidFill>
                <a:latin typeface="Calibri"/>
                <a:ea typeface="Arial"/>
              </a:rPr>
              <a:t>THANK YOU</a:t>
            </a:r>
            <a:endParaRPr b="0" lang="en-US" sz="4000" spc="-1" strike="noStrike">
              <a:latin typeface="Arial"/>
            </a:endParaRPr>
          </a:p>
          <a:p>
            <a:pPr algn="ctr">
              <a:lnSpc>
                <a:spcPct val="100000"/>
              </a:lnSpc>
              <a:buNone/>
            </a:pPr>
            <a:br/>
            <a:r>
              <a:rPr b="1" lang="fr-FR" sz="1600" spc="-1" strike="noStrike">
                <a:solidFill>
                  <a:srgbClr val="000000"/>
                </a:solidFill>
                <a:latin typeface="Calibri"/>
                <a:ea typeface="Arial"/>
              </a:rPr>
              <a:t>@ SIGGRAPH LAB DEMO</a:t>
            </a:r>
            <a:br/>
            <a:endParaRPr b="0" lang="en-US" sz="1600" spc="-1" strike="noStrike">
              <a:latin typeface="Arial"/>
            </a:endParaRPr>
          </a:p>
        </p:txBody>
      </p:sp>
      <p:pic>
        <p:nvPicPr>
          <p:cNvPr id="502" name="Image 2" descr="Une image contenant carte&#10;&#10;Description générée automatiquement"/>
          <p:cNvPicPr/>
          <p:nvPr/>
        </p:nvPicPr>
        <p:blipFill>
          <a:blip r:embed="rId1"/>
          <a:srcRect l="1059" t="1613" r="-48" b="-444"/>
          <a:stretch/>
        </p:blipFill>
        <p:spPr>
          <a:xfrm rot="20940000">
            <a:off x="150120" y="1616400"/>
            <a:ext cx="2714400" cy="1824120"/>
          </a:xfrm>
          <a:prstGeom prst="rect">
            <a:avLst/>
          </a:prstGeom>
          <a:ln w="0">
            <a:noFill/>
          </a:ln>
        </p:spPr>
      </p:pic>
      <p:pic>
        <p:nvPicPr>
          <p:cNvPr id="503" name="Image 4" descr="Une image contenant carte&#10;&#10;Description générée automatiquement"/>
          <p:cNvPicPr/>
          <p:nvPr/>
        </p:nvPicPr>
        <p:blipFill>
          <a:blip r:embed="rId2"/>
          <a:stretch/>
        </p:blipFill>
        <p:spPr>
          <a:xfrm rot="240000">
            <a:off x="9227160" y="1406880"/>
            <a:ext cx="2742120" cy="2625120"/>
          </a:xfrm>
          <a:prstGeom prst="rect">
            <a:avLst/>
          </a:prstGeom>
          <a:ln w="0">
            <a:noFill/>
          </a:ln>
        </p:spPr>
      </p:pic>
      <p:pic>
        <p:nvPicPr>
          <p:cNvPr id="504" name="Image 5" descr="Une image contenant carte&#10;&#10;Description générée automatiquement"/>
          <p:cNvPicPr/>
          <p:nvPr/>
        </p:nvPicPr>
        <p:blipFill>
          <a:blip r:embed="rId3"/>
          <a:stretch/>
        </p:blipFill>
        <p:spPr>
          <a:xfrm>
            <a:off x="2492280" y="3277800"/>
            <a:ext cx="1741680" cy="2525760"/>
          </a:xfrm>
          <a:prstGeom prst="rect">
            <a:avLst/>
          </a:prstGeom>
          <a:ln w="0">
            <a:noFill/>
          </a:ln>
        </p:spPr>
      </p:pic>
      <p:pic>
        <p:nvPicPr>
          <p:cNvPr id="505" name="Image 6" descr=""/>
          <p:cNvPicPr/>
          <p:nvPr/>
        </p:nvPicPr>
        <p:blipFill>
          <a:blip r:embed="rId4"/>
          <a:stretch/>
        </p:blipFill>
        <p:spPr>
          <a:xfrm>
            <a:off x="4470480" y="1377360"/>
            <a:ext cx="1995480" cy="1270080"/>
          </a:xfrm>
          <a:prstGeom prst="rect">
            <a:avLst/>
          </a:prstGeom>
          <a:ln w="0">
            <a:noFill/>
          </a:ln>
        </p:spPr>
      </p:pic>
      <p:pic>
        <p:nvPicPr>
          <p:cNvPr id="506" name="Image 7" descr=""/>
          <p:cNvPicPr/>
          <p:nvPr/>
        </p:nvPicPr>
        <p:blipFill>
          <a:blip r:embed="rId5"/>
          <a:stretch/>
        </p:blipFill>
        <p:spPr>
          <a:xfrm rot="900000">
            <a:off x="244800" y="4340880"/>
            <a:ext cx="2742120" cy="1868400"/>
          </a:xfrm>
          <a:prstGeom prst="rect">
            <a:avLst/>
          </a:prstGeom>
          <a:ln w="0">
            <a:noFill/>
          </a:ln>
        </p:spPr>
      </p:pic>
      <p:pic>
        <p:nvPicPr>
          <p:cNvPr id="507" name="Image 11" descr=""/>
          <p:cNvPicPr/>
          <p:nvPr/>
        </p:nvPicPr>
        <p:blipFill>
          <a:blip r:embed="rId6"/>
          <a:stretch/>
        </p:blipFill>
        <p:spPr>
          <a:xfrm>
            <a:off x="6463800" y="1379520"/>
            <a:ext cx="2742120" cy="1326960"/>
          </a:xfrm>
          <a:prstGeom prst="rect">
            <a:avLst/>
          </a:prstGeom>
          <a:ln w="0">
            <a:noFill/>
          </a:ln>
        </p:spPr>
      </p:pic>
      <p:pic>
        <p:nvPicPr>
          <p:cNvPr id="508" name="Image 12" descr=""/>
          <p:cNvPicPr/>
          <p:nvPr/>
        </p:nvPicPr>
        <p:blipFill>
          <a:blip r:embed="rId7"/>
          <a:stretch/>
        </p:blipFill>
        <p:spPr>
          <a:xfrm>
            <a:off x="7002720" y="3402360"/>
            <a:ext cx="2742120" cy="2176560"/>
          </a:xfrm>
          <a:prstGeom prst="rect">
            <a:avLst/>
          </a:prstGeom>
          <a:ln w="0">
            <a:noFill/>
          </a:ln>
        </p:spPr>
      </p:pic>
      <p:pic>
        <p:nvPicPr>
          <p:cNvPr id="509" name="Image 14" descr=""/>
          <p:cNvPicPr/>
          <p:nvPr/>
        </p:nvPicPr>
        <p:blipFill>
          <a:blip r:embed="rId8"/>
          <a:stretch/>
        </p:blipFill>
        <p:spPr>
          <a:xfrm rot="2160000">
            <a:off x="9857880" y="4027320"/>
            <a:ext cx="1679760" cy="1656720"/>
          </a:xfrm>
          <a:prstGeom prst="rect">
            <a:avLst/>
          </a:prstGeom>
          <a:ln w="0">
            <a:noFill/>
          </a:ln>
        </p:spPr>
      </p:pic>
      <p:pic>
        <p:nvPicPr>
          <p:cNvPr id="510" name="Image 15" descr=""/>
          <p:cNvPicPr/>
          <p:nvPr/>
        </p:nvPicPr>
        <p:blipFill>
          <a:blip r:embed="rId9"/>
          <a:stretch/>
        </p:blipFill>
        <p:spPr>
          <a:xfrm>
            <a:off x="4053960" y="4926960"/>
            <a:ext cx="2742120" cy="1503720"/>
          </a:xfrm>
          <a:prstGeom prst="rect">
            <a:avLst/>
          </a:prstGeom>
          <a:ln w="0">
            <a:noFill/>
          </a:ln>
        </p:spPr>
      </p:pic>
      <p:pic>
        <p:nvPicPr>
          <p:cNvPr id="511" name="Image 16" descr="Une image contenant meubles, fauteuil, chaise&#10;&#10;Description générée automatiquement"/>
          <p:cNvPicPr/>
          <p:nvPr/>
        </p:nvPicPr>
        <p:blipFill>
          <a:blip r:embed="rId10"/>
          <a:stretch/>
        </p:blipFill>
        <p:spPr>
          <a:xfrm rot="20940000">
            <a:off x="1195560" y="3471840"/>
            <a:ext cx="794880" cy="814320"/>
          </a:xfrm>
          <a:prstGeom prst="rect">
            <a:avLst/>
          </a:prstGeom>
          <a:ln w="0">
            <a:noFill/>
          </a:ln>
        </p:spPr>
      </p:pic>
      <p:pic>
        <p:nvPicPr>
          <p:cNvPr id="512" name="Image 17" descr="Une image contenant fauteuil, canapé&#10;&#10;Description générée automatiquement"/>
          <p:cNvPicPr/>
          <p:nvPr/>
        </p:nvPicPr>
        <p:blipFill>
          <a:blip r:embed="rId11"/>
          <a:stretch/>
        </p:blipFill>
        <p:spPr>
          <a:xfrm>
            <a:off x="7125840" y="2944080"/>
            <a:ext cx="1056600" cy="591480"/>
          </a:xfrm>
          <a:prstGeom prst="rect">
            <a:avLst/>
          </a:prstGeom>
          <a:ln w="0">
            <a:noFill/>
          </a:ln>
        </p:spPr>
      </p:pic>
      <p:pic>
        <p:nvPicPr>
          <p:cNvPr id="513" name="Image 18" descr=""/>
          <p:cNvPicPr/>
          <p:nvPr/>
        </p:nvPicPr>
        <p:blipFill>
          <a:blip r:embed="rId12"/>
          <a:stretch/>
        </p:blipFill>
        <p:spPr>
          <a:xfrm rot="20160000">
            <a:off x="5506200" y="2676600"/>
            <a:ext cx="1025640" cy="650880"/>
          </a:xfrm>
          <a:prstGeom prst="rect">
            <a:avLst/>
          </a:prstGeom>
          <a:ln w="0">
            <a:noFill/>
          </a:ln>
        </p:spPr>
      </p:pic>
      <p:pic>
        <p:nvPicPr>
          <p:cNvPr id="514" name="Image 20" descr=""/>
          <p:cNvPicPr/>
          <p:nvPr/>
        </p:nvPicPr>
        <p:blipFill>
          <a:blip r:embed="rId13"/>
          <a:stretch/>
        </p:blipFill>
        <p:spPr>
          <a:xfrm>
            <a:off x="7002720" y="5823720"/>
            <a:ext cx="725400" cy="620280"/>
          </a:xfrm>
          <a:prstGeom prst="rect">
            <a:avLst/>
          </a:prstGeom>
          <a:ln w="0">
            <a:noFill/>
          </a:ln>
        </p:spPr>
      </p:pic>
      <p:pic>
        <p:nvPicPr>
          <p:cNvPr id="515" name="Image 21" descr=""/>
          <p:cNvPicPr/>
          <p:nvPr/>
        </p:nvPicPr>
        <p:blipFill>
          <a:blip r:embed="rId14"/>
          <a:stretch/>
        </p:blipFill>
        <p:spPr>
          <a:xfrm rot="21120000">
            <a:off x="9280800" y="5584680"/>
            <a:ext cx="864000" cy="867960"/>
          </a:xfrm>
          <a:prstGeom prst="rect">
            <a:avLst/>
          </a:prstGeom>
          <a:ln w="0">
            <a:noFill/>
          </a:ln>
        </p:spPr>
      </p:pic>
      <p:pic>
        <p:nvPicPr>
          <p:cNvPr id="516" name="Image 22" descr=""/>
          <p:cNvPicPr/>
          <p:nvPr/>
        </p:nvPicPr>
        <p:blipFill>
          <a:blip r:embed="rId15"/>
          <a:stretch/>
        </p:blipFill>
        <p:spPr>
          <a:xfrm>
            <a:off x="3238920" y="2888640"/>
            <a:ext cx="1179720" cy="433440"/>
          </a:xfrm>
          <a:prstGeom prst="rect">
            <a:avLst/>
          </a:prstGeom>
          <a:ln w="0">
            <a:noFill/>
          </a:ln>
        </p:spPr>
      </p:pic>
      <p:pic>
        <p:nvPicPr>
          <p:cNvPr id="517" name="Image 23" descr=""/>
          <p:cNvPicPr/>
          <p:nvPr/>
        </p:nvPicPr>
        <p:blipFill>
          <a:blip r:embed="rId16"/>
          <a:stretch/>
        </p:blipFill>
        <p:spPr>
          <a:xfrm>
            <a:off x="2823120" y="1381320"/>
            <a:ext cx="1225800" cy="923040"/>
          </a:xfrm>
          <a:prstGeom prst="rect">
            <a:avLst/>
          </a:prstGeom>
          <a:ln w="0">
            <a:noFill/>
          </a:ln>
        </p:spPr>
      </p:pic>
      <p:pic>
        <p:nvPicPr>
          <p:cNvPr id="518" name="Image 24" descr=""/>
          <p:cNvPicPr/>
          <p:nvPr/>
        </p:nvPicPr>
        <p:blipFill>
          <a:blip r:embed="rId17"/>
          <a:stretch/>
        </p:blipFill>
        <p:spPr>
          <a:xfrm rot="5760000">
            <a:off x="3181680" y="5879160"/>
            <a:ext cx="686880" cy="609840"/>
          </a:xfrm>
          <a:prstGeom prst="rect">
            <a:avLst/>
          </a:prstGeom>
          <a:ln w="0">
            <a:noFill/>
          </a:ln>
        </p:spPr>
      </p:pic>
      <p:pic>
        <p:nvPicPr>
          <p:cNvPr id="519" name="Image 25" descr="Une image contenant tenue, jupe&#10;&#10;Description générée automatiquement"/>
          <p:cNvPicPr/>
          <p:nvPr/>
        </p:nvPicPr>
        <p:blipFill>
          <a:blip r:embed="rId18"/>
          <a:stretch/>
        </p:blipFill>
        <p:spPr>
          <a:xfrm>
            <a:off x="11277720" y="5328000"/>
            <a:ext cx="395640" cy="11041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Motivation: mesh validity</a:t>
            </a:r>
            <a:endParaRPr b="0" lang="en-US" sz="2600" spc="-1" strike="noStrike">
              <a:latin typeface="Arial"/>
            </a:endParaRPr>
          </a:p>
        </p:txBody>
      </p:sp>
      <p:sp>
        <p:nvSpPr>
          <p:cNvPr id="216" name="PlaceHolder 2"/>
          <p:cNvSpPr>
            <a:spLocks noGrp="1"/>
          </p:cNvSpPr>
          <p:nvPr>
            <p:ph/>
          </p:nvPr>
        </p:nvSpPr>
        <p:spPr>
          <a:xfrm>
            <a:off x="429120" y="1875240"/>
            <a:ext cx="11341800" cy="389592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p:txBody>
      </p:sp>
      <p:sp>
        <p:nvSpPr>
          <p:cNvPr id="217"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18"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E915DD0D-EE2A-4B70-88A6-EEED0930F7DD}" type="slidenum">
              <a:rPr b="0" lang="en-US" sz="800" spc="-1" strike="noStrike">
                <a:solidFill>
                  <a:srgbClr val="e6af57"/>
                </a:solidFill>
                <a:latin typeface="Calibri"/>
                <a:ea typeface="DejaVu Sans"/>
              </a:rPr>
              <a:t>4</a:t>
            </a:fld>
            <a:endParaRPr b="0" lang="en-US" sz="800" spc="-1" strike="noStrike">
              <a:latin typeface="Times New Roman"/>
            </a:endParaRPr>
          </a:p>
        </p:txBody>
      </p:sp>
      <p:pic>
        <p:nvPicPr>
          <p:cNvPr id="219" name="Image 2" descr="Une image contenant texte&#10;&#10;Description générée automatiquement"/>
          <p:cNvPicPr/>
          <p:nvPr/>
        </p:nvPicPr>
        <p:blipFill>
          <a:blip r:embed="rId1"/>
          <a:stretch/>
        </p:blipFill>
        <p:spPr>
          <a:xfrm>
            <a:off x="10727640" y="1430280"/>
            <a:ext cx="1183680" cy="1017720"/>
          </a:xfrm>
          <a:prstGeom prst="rect">
            <a:avLst/>
          </a:prstGeom>
          <a:ln w="0">
            <a:noFill/>
          </a:ln>
        </p:spPr>
      </p:pic>
      <p:pic>
        <p:nvPicPr>
          <p:cNvPr id="220" name="Image 3" descr="Une image contenant texte&#10;&#10;Description générée automatiquement"/>
          <p:cNvPicPr/>
          <p:nvPr/>
        </p:nvPicPr>
        <p:blipFill>
          <a:blip r:embed="rId2"/>
          <a:stretch/>
        </p:blipFill>
        <p:spPr>
          <a:xfrm>
            <a:off x="509400" y="2485080"/>
            <a:ext cx="3593520" cy="3211560"/>
          </a:xfrm>
          <a:prstGeom prst="rect">
            <a:avLst/>
          </a:prstGeom>
          <a:ln w="0">
            <a:noFill/>
          </a:ln>
        </p:spPr>
      </p:pic>
      <p:sp>
        <p:nvSpPr>
          <p:cNvPr id="221" name="Content Placeholder 21"/>
          <p:cNvSpPr/>
          <p:nvPr/>
        </p:nvSpPr>
        <p:spPr>
          <a:xfrm>
            <a:off x="1486440" y="5773680"/>
            <a:ext cx="1865520" cy="46836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r>
              <a:rPr b="0" lang="en-US" sz="1800" spc="-1" strike="noStrike">
                <a:solidFill>
                  <a:srgbClr val="000000"/>
                </a:solidFill>
                <a:latin typeface="Calibri"/>
                <a:ea typeface="Calibri"/>
              </a:rPr>
              <a:t>Self-intersections</a:t>
            </a:r>
            <a:endParaRPr b="0" lang="en-US" sz="1800" spc="-1" strike="noStrike">
              <a:latin typeface="Arial"/>
            </a:endParaRPr>
          </a:p>
        </p:txBody>
      </p:sp>
      <p:sp>
        <p:nvSpPr>
          <p:cNvPr id="222" name="Content Placeholder 21"/>
          <p:cNvSpPr/>
          <p:nvPr/>
        </p:nvSpPr>
        <p:spPr>
          <a:xfrm>
            <a:off x="4225320" y="5773680"/>
            <a:ext cx="4289040" cy="46836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r>
              <a:rPr b="0" lang="en-US" sz="1800" spc="-1" strike="noStrike">
                <a:solidFill>
                  <a:srgbClr val="000000"/>
                </a:solidFill>
                <a:latin typeface="Calibri"/>
                <a:ea typeface="DejaVu Sans"/>
              </a:rPr>
              <a:t>Non-manifoldness &amp; spurious boundaries</a:t>
            </a:r>
            <a:endParaRPr b="0" lang="en-US" sz="1800" spc="-1" strike="noStrike">
              <a:latin typeface="Arial"/>
            </a:endParaRPr>
          </a:p>
        </p:txBody>
      </p:sp>
      <p:sp>
        <p:nvSpPr>
          <p:cNvPr id="223" name="Content Placeholder 21"/>
          <p:cNvSpPr/>
          <p:nvPr/>
        </p:nvSpPr>
        <p:spPr>
          <a:xfrm>
            <a:off x="9250560" y="5773680"/>
            <a:ext cx="2469600" cy="46836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r>
              <a:rPr b="0" lang="en-US" sz="1800" spc="-1" strike="noStrike">
                <a:solidFill>
                  <a:srgbClr val="000000"/>
                </a:solidFill>
                <a:latin typeface="Calibri"/>
                <a:ea typeface="DejaVu Sans"/>
              </a:rPr>
              <a:t>Complex inner structures</a:t>
            </a:r>
            <a:endParaRPr b="0" lang="en-US" sz="1800" spc="-1" strike="noStrike">
              <a:latin typeface="Arial"/>
            </a:endParaRPr>
          </a:p>
        </p:txBody>
      </p:sp>
      <p:pic>
        <p:nvPicPr>
          <p:cNvPr id="224" name="Image 8" descr="Une image contenant carte&#10;&#10;Description générée automatiquement"/>
          <p:cNvPicPr/>
          <p:nvPr/>
        </p:nvPicPr>
        <p:blipFill>
          <a:blip r:embed="rId3"/>
          <a:stretch/>
        </p:blipFill>
        <p:spPr>
          <a:xfrm>
            <a:off x="4621320" y="2374560"/>
            <a:ext cx="3689640" cy="3398400"/>
          </a:xfrm>
          <a:prstGeom prst="rect">
            <a:avLst/>
          </a:prstGeom>
          <a:ln w="0">
            <a:noFill/>
          </a:ln>
        </p:spPr>
      </p:pic>
      <p:pic>
        <p:nvPicPr>
          <p:cNvPr id="225" name="Image 7" descr=""/>
          <p:cNvPicPr/>
          <p:nvPr/>
        </p:nvPicPr>
        <p:blipFill>
          <a:blip r:embed="rId4"/>
          <a:stretch/>
        </p:blipFill>
        <p:spPr>
          <a:xfrm>
            <a:off x="8935920" y="2487240"/>
            <a:ext cx="3082680" cy="2482560"/>
          </a:xfrm>
          <a:prstGeom prst="rect">
            <a:avLst/>
          </a:prstGeom>
          <a:ln w="0">
            <a:noFill/>
          </a:ln>
        </p:spPr>
      </p:pic>
      <p:sp>
        <p:nvSpPr>
          <p:cNvPr id="226" name="Text Placeholder 20"/>
          <p:cNvSpPr/>
          <p:nvPr/>
        </p:nvSpPr>
        <p:spPr>
          <a:xfrm>
            <a:off x="429120" y="1669320"/>
            <a:ext cx="543960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Many meshes are not valid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p:nvPr>
        </p:nvSpPr>
        <p:spPr>
          <a:xfrm>
            <a:off x="435960" y="166248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Input</a:t>
            </a:r>
            <a:endParaRPr b="0" lang="en-US" sz="1800" spc="-1" strike="noStrike">
              <a:latin typeface="Arial"/>
            </a:endParaRPr>
          </a:p>
        </p:txBody>
      </p:sp>
      <p:sp>
        <p:nvSpPr>
          <p:cNvPr id="228" name="PlaceHolder 2"/>
          <p:cNvSpPr>
            <a:spLocks noGrp="1"/>
          </p:cNvSpPr>
          <p:nvPr>
            <p:ph/>
          </p:nvPr>
        </p:nvSpPr>
        <p:spPr>
          <a:xfrm>
            <a:off x="429120" y="2059560"/>
            <a:ext cx="5442120" cy="46836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en-US" sz="1700" spc="-1" strike="noStrike">
                <a:solidFill>
                  <a:srgbClr val="000000"/>
                </a:solidFill>
                <a:latin typeface="Calibri"/>
                <a:ea typeface="Calibri"/>
              </a:rPr>
              <a:t>3D model, possibly with defects</a:t>
            </a:r>
            <a:endParaRPr b="0" lang="en-US" sz="1700" spc="-1" strike="noStrike">
              <a:latin typeface="Arial"/>
            </a:endParaRPr>
          </a:p>
        </p:txBody>
      </p:sp>
      <p:sp>
        <p:nvSpPr>
          <p:cNvPr id="229"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30"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463DC9C8-51C2-4E87-9C68-32134C869586}" type="slidenum">
              <a:rPr b="0" lang="en-US" sz="800" spc="-1" strike="noStrike">
                <a:solidFill>
                  <a:srgbClr val="e6af57"/>
                </a:solidFill>
                <a:latin typeface="Calibri"/>
                <a:ea typeface="DejaVu Sans"/>
              </a:rPr>
              <a:t>5</a:t>
            </a:fld>
            <a:endParaRPr b="0" lang="en-US" sz="800" spc="-1" strike="noStrike">
              <a:latin typeface="Times New Roman"/>
            </a:endParaRPr>
          </a:p>
        </p:txBody>
      </p:sp>
      <p:sp>
        <p:nvSpPr>
          <p:cNvPr id="231" name="PlaceHolder 5"/>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Problem statement</a:t>
            </a:r>
            <a:endParaRPr b="0" lang="en-US" sz="2600" spc="-1" strike="noStrike">
              <a:latin typeface="Arial"/>
            </a:endParaRPr>
          </a:p>
        </p:txBody>
      </p:sp>
      <p:sp>
        <p:nvSpPr>
          <p:cNvPr id="232" name="Text Placeholder 20"/>
          <p:cNvSpPr/>
          <p:nvPr/>
        </p:nvSpPr>
        <p:spPr>
          <a:xfrm>
            <a:off x="434160" y="2642400"/>
            <a:ext cx="543960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DESIRED Output</a:t>
            </a:r>
            <a:endParaRPr b="0" lang="en-US" sz="1800" spc="-1" strike="noStrike">
              <a:latin typeface="Arial"/>
            </a:endParaRPr>
          </a:p>
        </p:txBody>
      </p:sp>
      <p:sp>
        <p:nvSpPr>
          <p:cNvPr id="233" name="Content Placeholder 21"/>
          <p:cNvSpPr/>
          <p:nvPr/>
        </p:nvSpPr>
        <p:spPr>
          <a:xfrm>
            <a:off x="431640" y="3093480"/>
            <a:ext cx="5442120" cy="3156480"/>
          </a:xfrm>
          <a:prstGeom prst="rect">
            <a:avLst/>
          </a:prstGeom>
          <a:noFill/>
          <a:ln w="0">
            <a:noFill/>
          </a:ln>
        </p:spPr>
        <p:style>
          <a:lnRef idx="0"/>
          <a:fillRef idx="0"/>
          <a:effectRef idx="0"/>
          <a:fontRef idx="minor"/>
        </p:style>
        <p:txBody>
          <a:bodyPr lIns="0" rIns="90000" tIns="45000" bIns="45000" anchor="t">
            <a:normAutofit fontScale="92000"/>
          </a:bodyPr>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Watertight, manifold triangle mesh</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No self-intersections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Enclosing the input</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Unconditional robustness to input defects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Well-shaped (isotropic) triangles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Efficiency:</a:t>
            </a:r>
            <a:endParaRPr b="0" lang="en-US" sz="1800" spc="-1" strike="noStrike">
              <a:latin typeface="Arial"/>
            </a:endParaRPr>
          </a:p>
          <a:p>
            <a:pPr lvl="1" marL="457200" indent="-228600">
              <a:lnSpc>
                <a:spcPct val="130000"/>
              </a:lnSpc>
              <a:spcAft>
                <a:spcPts val="601"/>
              </a:spcAft>
              <a:buClr>
                <a:srgbClr val="e6af57"/>
              </a:buClr>
              <a:buFont typeface="System Font Regular"/>
              <a:buChar char="−"/>
            </a:pPr>
            <a:r>
              <a:rPr b="0" lang="en-US" sz="1600" spc="-1" strike="noStrike">
                <a:solidFill>
                  <a:srgbClr val="000000"/>
                </a:solidFill>
                <a:latin typeface="Calibri"/>
                <a:ea typeface="Arial"/>
              </a:rPr>
              <a:t>Ignore inner structures</a:t>
            </a:r>
            <a:endParaRPr b="0" lang="en-US" sz="1600" spc="-1" strike="noStrike">
              <a:latin typeface="Arial"/>
            </a:endParaRPr>
          </a:p>
          <a:p>
            <a:pPr marL="228600">
              <a:lnSpc>
                <a:spcPct val="130000"/>
              </a:lnSpc>
              <a:spcAft>
                <a:spcPts val="601"/>
              </a:spcAft>
              <a:buNone/>
              <a:tabLst>
                <a:tab algn="l" pos="0"/>
              </a:tabLst>
            </a:pPr>
            <a:r>
              <a:rPr b="0" lang="en-US" sz="1600" spc="-1" strike="noStrike">
                <a:solidFill>
                  <a:srgbClr val="ffffff"/>
                </a:solidFill>
                <a:latin typeface="Calibri"/>
                <a:ea typeface="Arial"/>
              </a:rPr>
              <a:t>asdas</a:t>
            </a: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p:txBody>
      </p:sp>
      <p:pic>
        <p:nvPicPr>
          <p:cNvPr id="234" name="Image 11" descr=""/>
          <p:cNvPicPr/>
          <p:nvPr/>
        </p:nvPicPr>
        <p:blipFill>
          <a:blip r:embed="rId1"/>
          <a:stretch/>
        </p:blipFill>
        <p:spPr>
          <a:xfrm>
            <a:off x="7495200" y="1659960"/>
            <a:ext cx="2399400" cy="2513520"/>
          </a:xfrm>
          <a:prstGeom prst="rect">
            <a:avLst/>
          </a:prstGeom>
          <a:ln w="0">
            <a:noFill/>
          </a:ln>
        </p:spPr>
      </p:pic>
      <p:pic>
        <p:nvPicPr>
          <p:cNvPr id="235" name="Image 13" descr=""/>
          <p:cNvPicPr/>
          <p:nvPr/>
        </p:nvPicPr>
        <p:blipFill>
          <a:blip r:embed="rId2"/>
          <a:stretch/>
        </p:blipFill>
        <p:spPr>
          <a:xfrm>
            <a:off x="7808400" y="4499640"/>
            <a:ext cx="1618200" cy="1694520"/>
          </a:xfrm>
          <a:prstGeom prst="rect">
            <a:avLst/>
          </a:prstGeom>
          <a:ln w="0">
            <a:noFill/>
          </a:ln>
        </p:spPr>
      </p:pic>
      <p:sp>
        <p:nvSpPr>
          <p:cNvPr id="236" name="Flèche : droite 17"/>
          <p:cNvSpPr/>
          <p:nvPr/>
        </p:nvSpPr>
        <p:spPr>
          <a:xfrm rot="5400000">
            <a:off x="8577000" y="4201200"/>
            <a:ext cx="380160" cy="147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p:nvPr>
        </p:nvSpPr>
        <p:spPr>
          <a:xfrm>
            <a:off x="435960" y="166248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Input</a:t>
            </a:r>
            <a:endParaRPr b="0" lang="en-US" sz="1800" spc="-1" strike="noStrike">
              <a:latin typeface="Arial"/>
            </a:endParaRPr>
          </a:p>
        </p:txBody>
      </p:sp>
      <p:sp>
        <p:nvSpPr>
          <p:cNvPr id="238" name="PlaceHolder 2"/>
          <p:cNvSpPr>
            <a:spLocks noGrp="1"/>
          </p:cNvSpPr>
          <p:nvPr>
            <p:ph/>
          </p:nvPr>
        </p:nvSpPr>
        <p:spPr>
          <a:xfrm>
            <a:off x="429120" y="2059560"/>
            <a:ext cx="5442120" cy="46836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en-US" sz="1700" spc="-1" strike="noStrike">
                <a:solidFill>
                  <a:srgbClr val="000000"/>
                </a:solidFill>
                <a:latin typeface="Calibri"/>
                <a:ea typeface="Calibri"/>
              </a:rPr>
              <a:t>3D model, possibly with defects</a:t>
            </a:r>
            <a:endParaRPr b="0" lang="en-US" sz="1700" spc="-1" strike="noStrike">
              <a:latin typeface="Arial"/>
            </a:endParaRPr>
          </a:p>
        </p:txBody>
      </p:sp>
      <p:sp>
        <p:nvSpPr>
          <p:cNvPr id="239"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40"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37C6F45D-ECAB-42EF-AD6A-0E4CB361C76E}" type="slidenum">
              <a:rPr b="0" lang="en-US" sz="800" spc="-1" strike="noStrike">
                <a:solidFill>
                  <a:srgbClr val="e6af57"/>
                </a:solidFill>
                <a:latin typeface="Calibri"/>
                <a:ea typeface="DejaVu Sans"/>
              </a:rPr>
              <a:t>6</a:t>
            </a:fld>
            <a:endParaRPr b="0" lang="en-US" sz="800" spc="-1" strike="noStrike">
              <a:latin typeface="Times New Roman"/>
            </a:endParaRPr>
          </a:p>
        </p:txBody>
      </p:sp>
      <p:sp>
        <p:nvSpPr>
          <p:cNvPr id="241" name="PlaceHolder 5"/>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Problem statement</a:t>
            </a:r>
            <a:endParaRPr b="0" lang="en-US" sz="2600" spc="-1" strike="noStrike">
              <a:latin typeface="Arial"/>
            </a:endParaRPr>
          </a:p>
        </p:txBody>
      </p:sp>
      <p:sp>
        <p:nvSpPr>
          <p:cNvPr id="242" name="Text Placeholder 20"/>
          <p:cNvSpPr/>
          <p:nvPr/>
        </p:nvSpPr>
        <p:spPr>
          <a:xfrm>
            <a:off x="434160" y="2642400"/>
            <a:ext cx="543960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DESIRED Output</a:t>
            </a:r>
            <a:endParaRPr b="0" lang="en-US" sz="1800" spc="-1" strike="noStrike">
              <a:latin typeface="Arial"/>
            </a:endParaRPr>
          </a:p>
        </p:txBody>
      </p:sp>
      <p:sp>
        <p:nvSpPr>
          <p:cNvPr id="243" name="Content Placeholder 21"/>
          <p:cNvSpPr/>
          <p:nvPr/>
        </p:nvSpPr>
        <p:spPr>
          <a:xfrm>
            <a:off x="431640" y="3093480"/>
            <a:ext cx="5442120" cy="3156480"/>
          </a:xfrm>
          <a:prstGeom prst="rect">
            <a:avLst/>
          </a:prstGeom>
          <a:noFill/>
          <a:ln w="0">
            <a:noFill/>
          </a:ln>
        </p:spPr>
        <p:style>
          <a:lnRef idx="0"/>
          <a:fillRef idx="0"/>
          <a:effectRef idx="0"/>
          <a:fontRef idx="minor"/>
        </p:style>
        <p:txBody>
          <a:bodyPr lIns="0" rIns="90000" tIns="45000" bIns="45000" anchor="t">
            <a:normAutofit fontScale="92000"/>
          </a:bodyPr>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Watertight, manifold triangle mesh</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No self-intersections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Enclosing the input</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Unconditional robustness to input defects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Well-shaped (isotropic) triangles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Efficiency:</a:t>
            </a:r>
            <a:endParaRPr b="0" lang="en-US" sz="1800" spc="-1" strike="noStrike">
              <a:latin typeface="Arial"/>
            </a:endParaRPr>
          </a:p>
          <a:p>
            <a:pPr lvl="1" marL="457200" indent="-228600">
              <a:lnSpc>
                <a:spcPct val="130000"/>
              </a:lnSpc>
              <a:spcAft>
                <a:spcPts val="601"/>
              </a:spcAft>
              <a:buClr>
                <a:srgbClr val="e6af57"/>
              </a:buClr>
              <a:buFont typeface="System Font Regular"/>
              <a:buChar char="−"/>
            </a:pPr>
            <a:r>
              <a:rPr b="0" lang="en-US" sz="1600" spc="-1" strike="noStrike">
                <a:solidFill>
                  <a:srgbClr val="000000"/>
                </a:solidFill>
                <a:latin typeface="Calibri"/>
                <a:ea typeface="Arial"/>
              </a:rPr>
              <a:t>Ignore inner structures</a:t>
            </a:r>
            <a:endParaRPr b="0" lang="en-US" sz="1600" spc="-1" strike="noStrike">
              <a:latin typeface="Arial"/>
            </a:endParaRPr>
          </a:p>
          <a:p>
            <a:pPr lvl="1" marL="457200" indent="-228600">
              <a:lnSpc>
                <a:spcPct val="130000"/>
              </a:lnSpc>
              <a:spcAft>
                <a:spcPts val="601"/>
              </a:spcAft>
              <a:buClr>
                <a:srgbClr val="e6af57"/>
              </a:buClr>
              <a:buFont typeface="System Font Regular"/>
              <a:buChar char="−"/>
            </a:pPr>
            <a:r>
              <a:rPr b="0" lang="en-US" sz="1600" spc="-1" strike="noStrike">
                <a:solidFill>
                  <a:srgbClr val="000000"/>
                </a:solidFill>
                <a:latin typeface="Calibri"/>
                <a:ea typeface="Arial"/>
              </a:rPr>
              <a:t>Controllable complexity of output</a:t>
            </a:r>
            <a:endParaRPr b="0" lang="en-US" sz="1600" spc="-1" strike="noStrike">
              <a:latin typeface="Arial"/>
            </a:endParaRPr>
          </a:p>
        </p:txBody>
      </p:sp>
      <p:pic>
        <p:nvPicPr>
          <p:cNvPr id="244" name="Image 11" descr=""/>
          <p:cNvPicPr/>
          <p:nvPr/>
        </p:nvPicPr>
        <p:blipFill>
          <a:blip r:embed="rId1"/>
          <a:stretch/>
        </p:blipFill>
        <p:spPr>
          <a:xfrm>
            <a:off x="7495200" y="1659960"/>
            <a:ext cx="2399400" cy="2513520"/>
          </a:xfrm>
          <a:prstGeom prst="rect">
            <a:avLst/>
          </a:prstGeom>
          <a:ln w="0">
            <a:noFill/>
          </a:ln>
        </p:spPr>
      </p:pic>
      <p:pic>
        <p:nvPicPr>
          <p:cNvPr id="245" name="Image 12" descr=""/>
          <p:cNvPicPr/>
          <p:nvPr/>
        </p:nvPicPr>
        <p:blipFill>
          <a:blip r:embed="rId2"/>
          <a:stretch/>
        </p:blipFill>
        <p:spPr>
          <a:xfrm>
            <a:off x="9944640" y="4500720"/>
            <a:ext cx="1618200" cy="1694520"/>
          </a:xfrm>
          <a:prstGeom prst="rect">
            <a:avLst/>
          </a:prstGeom>
          <a:ln w="0">
            <a:noFill/>
          </a:ln>
        </p:spPr>
      </p:pic>
      <p:pic>
        <p:nvPicPr>
          <p:cNvPr id="246" name="Image 13" descr=""/>
          <p:cNvPicPr/>
          <p:nvPr/>
        </p:nvPicPr>
        <p:blipFill>
          <a:blip r:embed="rId3"/>
          <a:stretch/>
        </p:blipFill>
        <p:spPr>
          <a:xfrm>
            <a:off x="7808400" y="4499640"/>
            <a:ext cx="1618200" cy="1694520"/>
          </a:xfrm>
          <a:prstGeom prst="rect">
            <a:avLst/>
          </a:prstGeom>
          <a:ln w="0">
            <a:noFill/>
          </a:ln>
        </p:spPr>
      </p:pic>
      <p:pic>
        <p:nvPicPr>
          <p:cNvPr id="247" name="Image 14" descr=""/>
          <p:cNvPicPr/>
          <p:nvPr/>
        </p:nvPicPr>
        <p:blipFill>
          <a:blip r:embed="rId4"/>
          <a:stretch/>
        </p:blipFill>
        <p:spPr>
          <a:xfrm>
            <a:off x="5747760" y="4498200"/>
            <a:ext cx="1618200" cy="1694520"/>
          </a:xfrm>
          <a:prstGeom prst="rect">
            <a:avLst/>
          </a:prstGeom>
          <a:ln w="0">
            <a:noFill/>
          </a:ln>
        </p:spPr>
      </p:pic>
      <p:sp>
        <p:nvSpPr>
          <p:cNvPr id="248" name="Flèche : droite 15"/>
          <p:cNvSpPr/>
          <p:nvPr/>
        </p:nvSpPr>
        <p:spPr>
          <a:xfrm rot="7980000">
            <a:off x="7121520" y="4201560"/>
            <a:ext cx="380160" cy="147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49" name="Flèche : droite 16"/>
          <p:cNvSpPr/>
          <p:nvPr/>
        </p:nvSpPr>
        <p:spPr>
          <a:xfrm rot="2640000">
            <a:off x="9757080" y="4173120"/>
            <a:ext cx="380160" cy="147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50" name="Flèche : droite 17"/>
          <p:cNvSpPr/>
          <p:nvPr/>
        </p:nvSpPr>
        <p:spPr>
          <a:xfrm rot="5400000">
            <a:off x="8577000" y="4201200"/>
            <a:ext cx="380160" cy="147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Image 29" descr="Une image contenant flèche&#10;&#10;Description générée automatiquement"/>
          <p:cNvPicPr/>
          <p:nvPr/>
        </p:nvPicPr>
        <p:blipFill>
          <a:blip r:embed="rId1"/>
          <a:stretch/>
        </p:blipFill>
        <p:spPr>
          <a:xfrm>
            <a:off x="4016520" y="2362680"/>
            <a:ext cx="1011960" cy="1142280"/>
          </a:xfrm>
          <a:prstGeom prst="rect">
            <a:avLst/>
          </a:prstGeom>
          <a:ln w="0">
            <a:noFill/>
          </a:ln>
        </p:spPr>
      </p:pic>
      <p:sp>
        <p:nvSpPr>
          <p:cNvPr id="252"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53"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111ED7A8-5E3A-45D1-B72C-02D3A571603C}" type="slidenum">
              <a:rPr b="0" lang="en-US" sz="800" spc="-1" strike="noStrike">
                <a:solidFill>
                  <a:srgbClr val="e6af57"/>
                </a:solidFill>
                <a:latin typeface="Calibri"/>
                <a:ea typeface="DejaVu Sans"/>
              </a:rPr>
              <a:t>6</a:t>
            </a:fld>
            <a:endParaRPr b="0" lang="en-US" sz="800" spc="-1" strike="noStrike">
              <a:latin typeface="Times New Roman"/>
            </a:endParaRPr>
          </a:p>
        </p:txBody>
      </p:sp>
      <p:sp>
        <p:nvSpPr>
          <p:cNvPr id="254"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State of the art</a:t>
            </a:r>
            <a:endParaRPr b="0" lang="en-US" sz="2600" spc="-1" strike="noStrike">
              <a:latin typeface="Arial"/>
            </a:endParaRPr>
          </a:p>
        </p:txBody>
      </p:sp>
      <p:pic>
        <p:nvPicPr>
          <p:cNvPr id="255" name="Image 30" descr=""/>
          <p:cNvPicPr/>
          <p:nvPr/>
        </p:nvPicPr>
        <p:blipFill>
          <a:blip r:embed="rId2"/>
          <a:srcRect l="0" t="0" r="4123" b="-410"/>
          <a:stretch/>
        </p:blipFill>
        <p:spPr>
          <a:xfrm>
            <a:off x="1143000" y="2337120"/>
            <a:ext cx="2607840" cy="1167840"/>
          </a:xfrm>
          <a:prstGeom prst="rect">
            <a:avLst/>
          </a:prstGeom>
          <a:ln w="0">
            <a:noFill/>
          </a:ln>
        </p:spPr>
      </p:pic>
      <p:sp>
        <p:nvSpPr>
          <p:cNvPr id="256" name="Text Placeholder 8"/>
          <p:cNvSpPr/>
          <p:nvPr/>
        </p:nvSpPr>
        <p:spPr>
          <a:xfrm>
            <a:off x="1263960" y="3505680"/>
            <a:ext cx="6507720" cy="2725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200" spc="-1" strike="noStrike" cap="all">
                <a:solidFill>
                  <a:srgbClr val="4767aa"/>
                </a:solidFill>
                <a:latin typeface="Calibri"/>
                <a:ea typeface="DejaVu Sans"/>
              </a:rPr>
              <a:t>BOUNDING VOLUMES </a:t>
            </a:r>
            <a:r>
              <a:rPr b="1" lang="en-US" sz="1200" spc="-1" strike="noStrike" cap="all">
                <a:solidFill>
                  <a:srgbClr val="cf8b1f"/>
                </a:solidFill>
                <a:latin typeface="Calibri"/>
                <a:ea typeface="DejaVu Sans"/>
              </a:rPr>
              <a:t>[TOUSSAINT 83, CHANG ET AL. 11]</a:t>
            </a:r>
            <a:endParaRPr b="0" lang="en-US" sz="1200" spc="-1" strike="noStrike">
              <a:latin typeface="Arial"/>
            </a:endParaRPr>
          </a:p>
        </p:txBody>
      </p:sp>
      <p:sp>
        <p:nvSpPr>
          <p:cNvPr id="257" name="Text Placeholder 9"/>
          <p:cNvSpPr/>
          <p:nvPr/>
        </p:nvSpPr>
        <p:spPr>
          <a:xfrm>
            <a:off x="435960" y="1662840"/>
            <a:ext cx="6192720" cy="368280"/>
          </a:xfrm>
          <a:prstGeom prst="rect">
            <a:avLst/>
          </a:prstGeom>
          <a:noFill/>
          <a:ln w="0">
            <a:noFill/>
          </a:ln>
        </p:spPr>
        <p:style>
          <a:lnRef idx="0"/>
          <a:fillRef idx="0"/>
          <a:effectRef idx="0"/>
          <a:fontRef idx="minor"/>
        </p:style>
        <p:txBody>
          <a:bodyPr lIns="0" rIns="90000" tIns="45000" bIns="45000" anchor="t">
            <a:no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Many solutions, but none satisfying our criteria</a:t>
            </a:r>
            <a:endParaRPr b="0" lang="en-US" sz="1800" spc="-1" strike="noStrike">
              <a:latin typeface="Arial"/>
            </a:endParaRPr>
          </a:p>
        </p:txBody>
      </p:sp>
      <p:sp>
        <p:nvSpPr>
          <p:cNvPr id="258" name="Text Placeholder 10"/>
          <p:cNvSpPr/>
          <p:nvPr/>
        </p:nvSpPr>
        <p:spPr>
          <a:xfrm>
            <a:off x="457200" y="6243120"/>
            <a:ext cx="8283600" cy="53136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200" spc="-1" strike="noStrike" cap="all">
                <a:solidFill>
                  <a:srgbClr val="4767aa"/>
                </a:solidFill>
                <a:latin typeface="Calibri"/>
                <a:ea typeface="DejaVu Sans"/>
              </a:rPr>
              <a:t>IMPLICIT SURFACE MESHING </a:t>
            </a:r>
            <a:r>
              <a:rPr b="1" lang="en-US" sz="1200" spc="-1" strike="noStrike" cap="all">
                <a:solidFill>
                  <a:srgbClr val="cf8b1f"/>
                </a:solidFill>
                <a:latin typeface="Calibri"/>
                <a:ea typeface="DejaVu Sans"/>
              </a:rPr>
              <a:t>[SHEWCHUK 04]</a:t>
            </a:r>
            <a:endParaRPr b="0" lang="en-US" sz="1200" spc="-1" strike="noStrike">
              <a:latin typeface="Arial"/>
            </a:endParaRPr>
          </a:p>
          <a:p>
            <a:pPr>
              <a:lnSpc>
                <a:spcPct val="100000"/>
              </a:lnSpc>
              <a:spcAft>
                <a:spcPts val="601"/>
              </a:spcAft>
              <a:buNone/>
              <a:tabLst>
                <a:tab algn="l" pos="0"/>
              </a:tabLst>
            </a:pPr>
            <a:endParaRPr b="0" lang="en-US" sz="1200" spc="-1" strike="noStrike">
              <a:latin typeface="Arial"/>
            </a:endParaRPr>
          </a:p>
        </p:txBody>
      </p:sp>
      <p:pic>
        <p:nvPicPr>
          <p:cNvPr id="259" name="Image 31" descr="Une image contenant vert, différent, matériel&#10;&#10;Description générée automatiquement"/>
          <p:cNvPicPr/>
          <p:nvPr/>
        </p:nvPicPr>
        <p:blipFill>
          <a:blip r:embed="rId3"/>
          <a:stretch/>
        </p:blipFill>
        <p:spPr>
          <a:xfrm>
            <a:off x="457200" y="4114800"/>
            <a:ext cx="2930040" cy="2127600"/>
          </a:xfrm>
          <a:prstGeom prst="rect">
            <a:avLst/>
          </a:prstGeom>
          <a:ln w="0">
            <a:noFill/>
          </a:ln>
        </p:spPr>
      </p:pic>
      <p:pic>
        <p:nvPicPr>
          <p:cNvPr id="260" name="Image 32" descr=""/>
          <p:cNvPicPr/>
          <p:nvPr/>
        </p:nvPicPr>
        <p:blipFill>
          <a:blip r:embed="rId4"/>
          <a:stretch/>
        </p:blipFill>
        <p:spPr>
          <a:xfrm>
            <a:off x="6425280" y="2336040"/>
            <a:ext cx="4546800" cy="1215720"/>
          </a:xfrm>
          <a:prstGeom prst="rect">
            <a:avLst/>
          </a:prstGeom>
          <a:ln w="0">
            <a:noFill/>
          </a:ln>
        </p:spPr>
      </p:pic>
      <p:sp>
        <p:nvSpPr>
          <p:cNvPr id="261" name="Text Placeholder 11"/>
          <p:cNvSpPr/>
          <p:nvPr/>
        </p:nvSpPr>
        <p:spPr>
          <a:xfrm>
            <a:off x="5958720" y="3505680"/>
            <a:ext cx="6192720" cy="2725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200" spc="-1" strike="noStrike" cap="all">
                <a:solidFill>
                  <a:srgbClr val="4767aa"/>
                </a:solidFill>
                <a:latin typeface="Calibri"/>
                <a:ea typeface="DejaVu Sans"/>
              </a:rPr>
              <a:t>ADVANCED BOUNDING VOLUMES </a:t>
            </a:r>
            <a:r>
              <a:rPr b="1" lang="en-US" sz="1200" spc="-1" strike="noStrike" cap="all">
                <a:solidFill>
                  <a:srgbClr val="cf8b1f"/>
                </a:solidFill>
                <a:latin typeface="Calibri"/>
                <a:ea typeface="DejaVu Sans"/>
              </a:rPr>
              <a:t>[CALDERON</a:t>
            </a:r>
            <a:r>
              <a:rPr b="1" i="1" lang="en-US" sz="1200" spc="-1" strike="noStrike" cap="all">
                <a:solidFill>
                  <a:srgbClr val="cf8b1f"/>
                </a:solidFill>
                <a:latin typeface="Calibri"/>
                <a:ea typeface="DejaVu Sans"/>
              </a:rPr>
              <a:t> </a:t>
            </a:r>
            <a:r>
              <a:rPr b="1" lang="en-US" sz="1200" spc="-1" strike="noStrike" cap="all">
                <a:solidFill>
                  <a:srgbClr val="cf8b1f"/>
                </a:solidFill>
                <a:latin typeface="Calibri"/>
                <a:ea typeface="DejaVu Sans"/>
              </a:rPr>
              <a:t>&amp;</a:t>
            </a:r>
            <a:r>
              <a:rPr b="1" i="1" lang="en-US" sz="1200" spc="-1" strike="noStrike" cap="all">
                <a:solidFill>
                  <a:srgbClr val="4767aa"/>
                </a:solidFill>
                <a:latin typeface="Calibri"/>
                <a:ea typeface="DejaVu Sans"/>
              </a:rPr>
              <a:t> </a:t>
            </a:r>
            <a:r>
              <a:rPr b="1" lang="en-US" sz="1200" spc="-1" strike="noStrike" cap="all">
                <a:solidFill>
                  <a:srgbClr val="cf8b1f"/>
                </a:solidFill>
                <a:latin typeface="Calibri"/>
                <a:ea typeface="DejaVu Sans"/>
              </a:rPr>
              <a:t>BOUBEKEUR 17; Wang et al. 20]</a:t>
            </a:r>
            <a:endParaRPr b="0" lang="en-US" sz="1200" spc="-1" strike="noStrike">
              <a:latin typeface="Arial"/>
            </a:endParaRPr>
          </a:p>
        </p:txBody>
      </p:sp>
      <p:sp>
        <p:nvSpPr>
          <p:cNvPr id="262" name="Connecteur droit 312"/>
          <p:cNvSpPr/>
          <p:nvPr/>
        </p:nvSpPr>
        <p:spPr>
          <a:xfrm>
            <a:off x="457200" y="3886200"/>
            <a:ext cx="11430000" cy="360"/>
          </a:xfrm>
          <a:prstGeom prst="line">
            <a:avLst/>
          </a:prstGeom>
          <a:ln w="0">
            <a:solidFill>
              <a:srgbClr val="3465a4"/>
            </a:solidFill>
          </a:ln>
        </p:spPr>
        <p:style>
          <a:lnRef idx="0"/>
          <a:fillRef idx="0"/>
          <a:effectRef idx="0"/>
          <a:fontRef idx="minor"/>
        </p:style>
      </p:sp>
      <p:pic>
        <p:nvPicPr>
          <p:cNvPr id="263" name="Image 33" descr=""/>
          <p:cNvPicPr/>
          <p:nvPr/>
        </p:nvPicPr>
        <p:blipFill>
          <a:blip r:embed="rId5"/>
          <a:stretch/>
        </p:blipFill>
        <p:spPr>
          <a:xfrm>
            <a:off x="4692960" y="4114800"/>
            <a:ext cx="2850120" cy="2050560"/>
          </a:xfrm>
          <a:prstGeom prst="rect">
            <a:avLst/>
          </a:prstGeom>
          <a:ln w="0">
            <a:noFill/>
          </a:ln>
        </p:spPr>
      </p:pic>
      <p:sp>
        <p:nvSpPr>
          <p:cNvPr id="264" name="Text Placeholder 12"/>
          <p:cNvSpPr/>
          <p:nvPr/>
        </p:nvSpPr>
        <p:spPr>
          <a:xfrm>
            <a:off x="4060080" y="6243120"/>
            <a:ext cx="8283600" cy="53136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200" spc="-1" strike="noStrike" cap="all">
                <a:solidFill>
                  <a:srgbClr val="4767aa"/>
                </a:solidFill>
                <a:latin typeface="Calibri"/>
                <a:ea typeface="DejaVu Sans"/>
              </a:rPr>
              <a:t>SHRINK-WRAPPING </a:t>
            </a:r>
            <a:r>
              <a:rPr b="1" lang="en-US" sz="1200" spc="-1" strike="noStrike" cap="all">
                <a:solidFill>
                  <a:srgbClr val="cf8b1f"/>
                </a:solidFill>
                <a:latin typeface="Calibri"/>
                <a:ea typeface="DejaVu Sans"/>
              </a:rPr>
              <a:t>[KOBBELT 99, LEE 10, JURETIĆ 11, MARTINEAU 2016]</a:t>
            </a:r>
            <a:endParaRPr b="0" lang="en-US" sz="1200" spc="-1" strike="noStrike">
              <a:latin typeface="Arial"/>
            </a:endParaRPr>
          </a:p>
          <a:p>
            <a:pPr>
              <a:lnSpc>
                <a:spcPct val="100000"/>
              </a:lnSpc>
              <a:spcAft>
                <a:spcPts val="601"/>
              </a:spcAft>
              <a:buNone/>
              <a:tabLst>
                <a:tab algn="l" pos="0"/>
              </a:tabLst>
            </a:pPr>
            <a:endParaRPr b="0" lang="en-US" sz="1200" spc="-1" strike="noStrike">
              <a:latin typeface="Arial"/>
            </a:endParaRPr>
          </a:p>
        </p:txBody>
      </p:sp>
      <p:pic>
        <p:nvPicPr>
          <p:cNvPr id="265" name="Image 34" descr=""/>
          <p:cNvPicPr/>
          <p:nvPr/>
        </p:nvPicPr>
        <p:blipFill>
          <a:blip r:embed="rId6"/>
          <a:stretch/>
        </p:blipFill>
        <p:spPr>
          <a:xfrm>
            <a:off x="9594360" y="3915360"/>
            <a:ext cx="1834920" cy="2316960"/>
          </a:xfrm>
          <a:prstGeom prst="rect">
            <a:avLst/>
          </a:prstGeom>
          <a:ln w="0">
            <a:noFill/>
          </a:ln>
        </p:spPr>
      </p:pic>
      <p:sp>
        <p:nvSpPr>
          <p:cNvPr id="266" name="Text Placeholder 13"/>
          <p:cNvSpPr/>
          <p:nvPr/>
        </p:nvSpPr>
        <p:spPr>
          <a:xfrm>
            <a:off x="9594360" y="6243120"/>
            <a:ext cx="5398920" cy="2725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200" spc="-1" strike="noStrike" cap="all">
                <a:solidFill>
                  <a:srgbClr val="4767aa"/>
                </a:solidFill>
                <a:latin typeface="Calibri"/>
                <a:ea typeface="DejaVu Sans"/>
              </a:rPr>
              <a:t>MESH REPAIR </a:t>
            </a:r>
            <a:r>
              <a:rPr b="1" lang="en-US" sz="1200" spc="-1" strike="noStrike" cap="all">
                <a:solidFill>
                  <a:srgbClr val="cf8b1f"/>
                </a:solidFill>
                <a:latin typeface="Calibri"/>
                <a:ea typeface="DejaVu Sans"/>
              </a:rPr>
              <a:t>[ATTENE ET AL. 13]</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6498360" y="1866960"/>
            <a:ext cx="497052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Approach</a:t>
            </a:r>
            <a:endParaRPr b="0" lang="en-US" sz="4000" spc="-1" strike="noStrike">
              <a:latin typeface="Arial"/>
            </a:endParaRPr>
          </a:p>
        </p:txBody>
      </p:sp>
      <p:sp>
        <p:nvSpPr>
          <p:cNvPr id="268" name="PlaceHolder 2"/>
          <p:cNvSpPr>
            <a:spLocks noGrp="1"/>
          </p:cNvSpPr>
          <p:nvPr>
            <p:ph/>
          </p:nvPr>
        </p:nvSpPr>
        <p:spPr>
          <a:xfrm>
            <a:off x="6498360" y="3547800"/>
            <a:ext cx="5800680" cy="1635120"/>
          </a:xfrm>
          <a:prstGeom prst="rect">
            <a:avLst/>
          </a:prstGeom>
          <a:noFill/>
          <a:ln w="0">
            <a:noFill/>
          </a:ln>
        </p:spPr>
        <p:txBody>
          <a:bodyPr lIns="0" rIns="182880" tIns="0" bIns="91440" anchor="t">
            <a:noAutofit/>
          </a:bodyPr>
          <a:p>
            <a:pPr marL="228600" indent="-228600">
              <a:lnSpc>
                <a:spcPct val="100000"/>
              </a:lnSpc>
              <a:spcBef>
                <a:spcPts val="1001"/>
              </a:spcBef>
              <a:buNone/>
              <a:tabLst>
                <a:tab algn="l" pos="0"/>
              </a:tabLst>
            </a:pPr>
            <a:r>
              <a:rPr b="0" lang="en-US" sz="2800" spc="-1" strike="noStrike" cap="all">
                <a:solidFill>
                  <a:srgbClr val="4767aa"/>
                </a:solidFill>
                <a:latin typeface="Calibri"/>
                <a:ea typeface="DejaVu Sans"/>
              </a:rPr>
              <a:t>Bridging the gap between</a:t>
            </a:r>
            <a:endParaRPr b="0" lang="en-US" sz="2800" spc="-1" strike="noStrike">
              <a:latin typeface="Arial"/>
            </a:endParaRPr>
          </a:p>
          <a:p>
            <a:pPr marL="228600" indent="-228600">
              <a:lnSpc>
                <a:spcPct val="100000"/>
              </a:lnSpc>
              <a:spcBef>
                <a:spcPts val="1001"/>
              </a:spcBef>
              <a:buNone/>
              <a:tabLst>
                <a:tab algn="l" pos="0"/>
              </a:tabLst>
            </a:pPr>
            <a:r>
              <a:rPr b="0" lang="en-US" sz="2800" spc="-1" strike="noStrike" cap="all">
                <a:solidFill>
                  <a:srgbClr val="4767aa"/>
                </a:solidFill>
                <a:latin typeface="Calibri"/>
                <a:ea typeface="DejaVu Sans"/>
              </a:rPr>
              <a:t>Alpha carving </a:t>
            </a:r>
            <a:endParaRPr b="0" lang="en-US" sz="2800" spc="-1" strike="noStrike">
              <a:latin typeface="Arial"/>
            </a:endParaRPr>
          </a:p>
          <a:p>
            <a:pPr marL="228600" indent="-228600">
              <a:lnSpc>
                <a:spcPct val="100000"/>
              </a:lnSpc>
              <a:spcBef>
                <a:spcPts val="1001"/>
              </a:spcBef>
              <a:buNone/>
              <a:tabLst>
                <a:tab algn="l" pos="0"/>
              </a:tabLst>
            </a:pPr>
            <a:r>
              <a:rPr b="0" lang="en-US" sz="2800" spc="-1" strike="noStrike" cap="all">
                <a:solidFill>
                  <a:srgbClr val="4767aa"/>
                </a:solidFill>
                <a:latin typeface="Calibri"/>
                <a:ea typeface="DejaVu Sans"/>
              </a:rPr>
              <a:t>and </a:t>
            </a:r>
            <a:endParaRPr b="0" lang="en-US" sz="2800" spc="-1" strike="noStrike">
              <a:latin typeface="Arial"/>
            </a:endParaRPr>
          </a:p>
          <a:p>
            <a:pPr marL="228600" indent="-228600">
              <a:lnSpc>
                <a:spcPct val="100000"/>
              </a:lnSpc>
              <a:spcBef>
                <a:spcPts val="1001"/>
              </a:spcBef>
              <a:buNone/>
              <a:tabLst>
                <a:tab algn="l" pos="0"/>
              </a:tabLst>
            </a:pPr>
            <a:r>
              <a:rPr b="0" lang="en-US" sz="2800" spc="-1" strike="noStrike" cap="all">
                <a:solidFill>
                  <a:srgbClr val="4767aa"/>
                </a:solidFill>
                <a:latin typeface="Calibri"/>
                <a:ea typeface="DejaVu Sans"/>
              </a:rPr>
              <a:t>shrink wrapping</a:t>
            </a:r>
            <a:endParaRPr b="0" lang="en-US" sz="2800" spc="-1" strike="noStrike">
              <a:latin typeface="Arial"/>
            </a:endParaRPr>
          </a:p>
        </p:txBody>
      </p:sp>
      <p:sp>
        <p:nvSpPr>
          <p:cNvPr id="269"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p:nvPr>
        </p:nvSpPr>
        <p:spPr>
          <a:xfrm>
            <a:off x="429120" y="1875240"/>
            <a:ext cx="889272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Alpha shapes </a:t>
            </a:r>
            <a:r>
              <a:rPr b="0" lang="en-US" sz="1800" spc="-1" strike="noStrike" cap="all">
                <a:solidFill>
                  <a:srgbClr val="cf8b1f"/>
                </a:solidFill>
                <a:latin typeface="Calibri"/>
                <a:ea typeface="Arial"/>
              </a:rPr>
              <a:t>[Edelsbrunner-MÜCKE 94]</a:t>
            </a:r>
            <a:endParaRPr b="0" lang="en-US" sz="1800" spc="-1" strike="noStrike">
              <a:latin typeface="Arial"/>
            </a:endParaRPr>
          </a:p>
        </p:txBody>
      </p:sp>
      <p:sp>
        <p:nvSpPr>
          <p:cNvPr id="271"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72"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C441BBCE-8714-49E9-B2A0-92B965E50F10}" type="slidenum">
              <a:rPr b="0" lang="en-US" sz="800" spc="-1" strike="noStrike">
                <a:solidFill>
                  <a:srgbClr val="e6af57"/>
                </a:solidFill>
                <a:latin typeface="Calibri"/>
                <a:ea typeface="DejaVu Sans"/>
              </a:rPr>
              <a:t>6</a:t>
            </a:fld>
            <a:endParaRPr b="0" lang="en-US" sz="800" spc="-1" strike="noStrike">
              <a:latin typeface="Times New Roman"/>
            </a:endParaRPr>
          </a:p>
        </p:txBody>
      </p:sp>
      <p:sp>
        <p:nvSpPr>
          <p:cNvPr id="273"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Alpha shapes &amp; carving</a:t>
            </a:r>
            <a:endParaRPr b="0" lang="en-US" sz="2600" spc="-1" strike="noStrike">
              <a:latin typeface="Arial"/>
            </a:endParaRPr>
          </a:p>
        </p:txBody>
      </p:sp>
      <p:sp>
        <p:nvSpPr>
          <p:cNvPr id="274" name="Content Placeholder 21"/>
          <p:cNvSpPr/>
          <p:nvPr/>
        </p:nvSpPr>
        <p:spPr>
          <a:xfrm>
            <a:off x="426960" y="2462400"/>
            <a:ext cx="5442120" cy="100008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Requires sampling of whole input</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Does not strictly enclose input</a:t>
            </a: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275" name="Text Placeholder 20"/>
          <p:cNvSpPr/>
          <p:nvPr/>
        </p:nvSpPr>
        <p:spPr>
          <a:xfrm>
            <a:off x="464760" y="3826080"/>
            <a:ext cx="6516000" cy="98928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Delaunay carving </a:t>
            </a:r>
            <a:r>
              <a:rPr b="0" lang="en-US" sz="1800" spc="-1" strike="noStrike" cap="all">
                <a:solidFill>
                  <a:srgbClr val="cf8b1f"/>
                </a:solidFill>
                <a:latin typeface="Calibri"/>
                <a:ea typeface="Arial"/>
              </a:rPr>
              <a:t>[Boissonnat 84, Bernardini-Bajaj 97, Giesen 02, Edelsbrunner 03, Allegre 05]</a:t>
            </a:r>
            <a:endParaRPr b="0" lang="en-US" sz="1800" spc="-1" strike="noStrike">
              <a:latin typeface="Arial"/>
            </a:endParaRPr>
          </a:p>
          <a:p>
            <a:pPr>
              <a:lnSpc>
                <a:spcPct val="100000"/>
              </a:lnSpc>
              <a:spcAft>
                <a:spcPts val="601"/>
              </a:spcAft>
              <a:buNone/>
              <a:tabLst>
                <a:tab algn="l" pos="0"/>
              </a:tabLst>
            </a:pPr>
            <a:endParaRPr b="0" lang="en-US" sz="1800" spc="-1" strike="noStrike">
              <a:latin typeface="Arial"/>
            </a:endParaRPr>
          </a:p>
        </p:txBody>
      </p:sp>
      <p:sp>
        <p:nvSpPr>
          <p:cNvPr id="276" name="Content Placeholder 21"/>
          <p:cNvSpPr/>
          <p:nvPr/>
        </p:nvSpPr>
        <p:spPr>
          <a:xfrm>
            <a:off x="426960" y="4601520"/>
            <a:ext cx="5442120" cy="100008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Requires sampling of whole input</a:t>
            </a:r>
            <a:endParaRPr b="0" lang="en-US" sz="1800" spc="-1" strike="noStrike">
              <a:latin typeface="Arial"/>
            </a:endParaRPr>
          </a:p>
          <a:p>
            <a:pPr>
              <a:lnSpc>
                <a:spcPct val="130000"/>
              </a:lnSpc>
              <a:spcAft>
                <a:spcPts val="601"/>
              </a:spcAft>
              <a:buNone/>
              <a:tabLst>
                <a:tab algn="l" pos="0"/>
              </a:tabLst>
            </a:pPr>
            <a:endParaRPr b="0" lang="en-US" sz="1800" spc="-1" strike="noStrike">
              <a:latin typeface="Arial"/>
            </a:endParaRPr>
          </a:p>
        </p:txBody>
      </p:sp>
      <p:pic>
        <p:nvPicPr>
          <p:cNvPr id="277" name="Image 4" descr=""/>
          <p:cNvPicPr/>
          <p:nvPr/>
        </p:nvPicPr>
        <p:blipFill>
          <a:blip r:embed="rId1"/>
          <a:stretch/>
        </p:blipFill>
        <p:spPr>
          <a:xfrm>
            <a:off x="6740280" y="4731840"/>
            <a:ext cx="4953600" cy="944640"/>
          </a:xfrm>
          <a:prstGeom prst="rect">
            <a:avLst/>
          </a:prstGeom>
          <a:ln w="0">
            <a:noFill/>
          </a:ln>
        </p:spPr>
      </p:pic>
      <p:sp>
        <p:nvSpPr>
          <p:cNvPr id="278" name="ZoneTexte 4"/>
          <p:cNvSpPr/>
          <p:nvPr/>
        </p:nvSpPr>
        <p:spPr>
          <a:xfrm>
            <a:off x="6800400" y="5668200"/>
            <a:ext cx="483300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gn="ctr">
              <a:lnSpc>
                <a:spcPct val="130000"/>
              </a:lnSpc>
              <a:spcAft>
                <a:spcPts val="601"/>
              </a:spcAft>
              <a:buNone/>
              <a:tabLst>
                <a:tab algn="l" pos="0"/>
              </a:tabLst>
            </a:pPr>
            <a:r>
              <a:rPr b="0" lang="en-US" sz="1800" spc="-1" strike="noStrike" cap="all">
                <a:solidFill>
                  <a:srgbClr val="cf8b1f"/>
                </a:solidFill>
                <a:latin typeface="Calibri"/>
                <a:ea typeface="DejaVu Sans"/>
              </a:rPr>
              <a:t>Allegre 05 </a:t>
            </a:r>
            <a:endParaRPr b="0" lang="en-US" sz="1800" spc="-1" strike="noStrike">
              <a:latin typeface="Arial"/>
            </a:endParaRPr>
          </a:p>
        </p:txBody>
      </p:sp>
      <p:pic>
        <p:nvPicPr>
          <p:cNvPr id="279" name="Image 10" descr=""/>
          <p:cNvPicPr/>
          <p:nvPr/>
        </p:nvPicPr>
        <p:blipFill>
          <a:blip r:embed="rId2"/>
          <a:stretch/>
        </p:blipFill>
        <p:spPr>
          <a:xfrm>
            <a:off x="7727040" y="1875600"/>
            <a:ext cx="3188160" cy="1801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425</TotalTime>
  <Application>LibreOffice/7.2.7.2$Linux_X86_64 LibreOffice_project/20$Build-2</Application>
  <AppVersion>15.0000</AppVersion>
  <Words>2464</Words>
  <Paragraphs>342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2020-09-03T21:14:56Z</dcterms:created>
  <dc:creator>claire@cubicleninjas.com</dc:creator>
  <dc:description/>
  <dc:language>en-US</dc:language>
  <cp:lastModifiedBy/>
  <dcterms:modified xsi:type="dcterms:W3CDTF">2022-06-24T17:06:29Z</dcterms:modified>
  <cp:revision>714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MMClips">
    <vt:i4>2</vt:i4>
  </property>
  <property fmtid="{D5CDD505-2E9C-101B-9397-08002B2CF9AE}" pid="4" name="Notes">
    <vt:i4>30</vt:i4>
  </property>
  <property fmtid="{D5CDD505-2E9C-101B-9397-08002B2CF9AE}" pid="5" name="PresentationFormat">
    <vt:lpwstr>Grand écran</vt:lpwstr>
  </property>
  <property fmtid="{D5CDD505-2E9C-101B-9397-08002B2CF9AE}" pid="6" name="Slides">
    <vt:i4>38</vt:i4>
  </property>
</Properties>
</file>